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84" r:id="rId2"/>
    <p:sldId id="277" r:id="rId3"/>
    <p:sldId id="286" r:id="rId4"/>
    <p:sldId id="276" r:id="rId5"/>
    <p:sldId id="264" r:id="rId6"/>
    <p:sldId id="280" r:id="rId7"/>
    <p:sldId id="281" r:id="rId8"/>
    <p:sldId id="288" r:id="rId9"/>
    <p:sldId id="289" r:id="rId10"/>
    <p:sldId id="283" r:id="rId11"/>
    <p:sldId id="287" r:id="rId12"/>
    <p:sldId id="278" r:id="rId13"/>
    <p:sldId id="27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E1DC"/>
    <a:srgbClr val="68CEC5"/>
    <a:srgbClr val="FFD700"/>
    <a:srgbClr val="A9F9C6"/>
    <a:srgbClr val="CC0000"/>
    <a:srgbClr val="FF3300"/>
    <a:srgbClr val="16D1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87" autoAdjust="0"/>
    <p:restoredTop sz="51571" autoAdjust="0"/>
  </p:normalViewPr>
  <p:slideViewPr>
    <p:cSldViewPr snapToGrid="0">
      <p:cViewPr varScale="1">
        <p:scale>
          <a:sx n="37" d="100"/>
          <a:sy n="37" d="100"/>
        </p:scale>
        <p:origin x="196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C0B862-714A-C647-AF3B-07DD768D0772}" type="datetimeFigureOut">
              <a:rPr kumimoji="1" lang="ko-KR" altLang="en-US" smtClean="0"/>
              <a:t>2017-03-28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0FF00-0211-354F-BB94-36FFD8D4E9C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8530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조 주제는 센서에서 수집되는 데이터를 모아 규칙을 적용하거나 기기 제어하는 과정을 관리하는 워크플로우 엔진을 개발하는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모든 센서를 관리하는 것은 시간</a:t>
            </a:r>
            <a:r>
              <a:rPr lang="en-US" altLang="ko-KR" dirty="0"/>
              <a:t>, </a:t>
            </a:r>
            <a:r>
              <a:rPr lang="ko-KR" altLang="en-US" dirty="0"/>
              <a:t>비용 등 여건으로 제한이 되어 팀원과 정명훈 이사님과 논의하여 총 </a:t>
            </a:r>
            <a:r>
              <a:rPr lang="en-US" altLang="ko-KR" dirty="0"/>
              <a:t>4</a:t>
            </a:r>
            <a:r>
              <a:rPr lang="ko-KR" altLang="en-US" dirty="0"/>
              <a:t>개의 스토리를 정해 센서들을 제어 관리하기로 결정했습니다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첫번째로는 미세먼지 센서로 외부 미세먼지 농도를 측정하여 일정 수준 이상이 되면 모터를 이용해 창문을 자동으로 </a:t>
            </a:r>
            <a:r>
              <a:rPr lang="ko-KR" altLang="en-US" dirty="0" err="1"/>
              <a:t>닫게하는</a:t>
            </a:r>
            <a:r>
              <a:rPr lang="ko-KR" altLang="en-US" dirty="0"/>
              <a:t>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두번째는 지문 인식센서를 이용해 등록된 사용자를 판별한 후 모터를 이용해 문을 열어 주는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세번째는 일산화탄소</a:t>
            </a:r>
            <a:r>
              <a:rPr lang="en-US" altLang="ko-KR" dirty="0"/>
              <a:t>, </a:t>
            </a:r>
            <a:r>
              <a:rPr lang="ko-KR" altLang="en-US" dirty="0"/>
              <a:t>가스센서로 연기를 인식해 발성 센서로 경보를 또는 </a:t>
            </a:r>
            <a:r>
              <a:rPr lang="en-US" altLang="ko-KR" dirty="0"/>
              <a:t>LED</a:t>
            </a:r>
            <a:r>
              <a:rPr lang="ko-KR" altLang="en-US" dirty="0"/>
              <a:t>센서로 출구를 알려주는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 진동감지 센서로 진동을 감지하여 화재경보와 같이 방식으로 알림과 출구 위치를 알려 줄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최종적으로 이 </a:t>
            </a:r>
            <a:r>
              <a:rPr lang="ko-KR" altLang="en-US" dirty="0" err="1"/>
              <a:t>네개의</a:t>
            </a:r>
            <a:r>
              <a:rPr lang="ko-KR" altLang="en-US" dirty="0"/>
              <a:t> 스토리로 </a:t>
            </a:r>
            <a:r>
              <a:rPr lang="en-US" altLang="ko-KR" dirty="0"/>
              <a:t>home </a:t>
            </a:r>
            <a:r>
              <a:rPr lang="en-US" altLang="ko-KR" dirty="0" err="1"/>
              <a:t>iot</a:t>
            </a:r>
            <a:r>
              <a:rPr lang="ko-KR" altLang="en-US" dirty="0"/>
              <a:t>를 구현 할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0FF00-0211-354F-BB94-36FFD8D4E9C3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3445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언급한 센서들의 데이터를 수집하고 분석하여 활용하는 것을 목표로 보고 있습니다</a:t>
            </a:r>
            <a:r>
              <a:rPr lang="en-US" altLang="ko-KR" dirty="0"/>
              <a:t>. </a:t>
            </a:r>
            <a:r>
              <a:rPr lang="ko-KR" altLang="en-US" dirty="0"/>
              <a:t>분석과 활용에 대해서는 </a:t>
            </a:r>
            <a:r>
              <a:rPr lang="ko-KR" altLang="en-US" dirty="0" err="1"/>
              <a:t>정명훈이사님과</a:t>
            </a:r>
            <a:r>
              <a:rPr lang="ko-KR" altLang="en-US" dirty="0"/>
              <a:t> 의논하여 그 방안을 모색할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0FF00-0211-354F-BB94-36FFD8D4E9C3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1521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구현환경은 센서에 대한 규칙을 정해주는 선언적 프로그래밍 기반 룰엔진인 </a:t>
            </a:r>
            <a:r>
              <a:rPr lang="en-US" altLang="ko-KR" dirty="0"/>
              <a:t>drools</a:t>
            </a:r>
            <a:r>
              <a:rPr lang="ko-KR" altLang="en-US" dirty="0"/>
              <a:t>와 워크플로우 엔진인 </a:t>
            </a:r>
            <a:r>
              <a:rPr lang="en-US" altLang="ko-KR" dirty="0" err="1"/>
              <a:t>jbpm</a:t>
            </a:r>
            <a:r>
              <a:rPr lang="en-US" altLang="ko-KR" dirty="0"/>
              <a:t> </a:t>
            </a:r>
            <a:r>
              <a:rPr lang="ko-KR" altLang="en-US" dirty="0"/>
              <a:t>그리고 </a:t>
            </a:r>
            <a:r>
              <a:rPr lang="ko-KR" altLang="en-US" dirty="0" err="1"/>
              <a:t>아누이노를</a:t>
            </a:r>
            <a:r>
              <a:rPr lang="ko-KR" altLang="en-US" dirty="0"/>
              <a:t> 이용해 구현할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0FF00-0211-354F-BB94-36FFD8D4E9C3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41898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추진일정은 다음과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0FF00-0211-354F-BB94-36FFD8D4E9C3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56245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이때까지 진행한 회의의 내용입니다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일에 지도 교수이신 </a:t>
            </a:r>
            <a:r>
              <a:rPr lang="ko-KR" altLang="en-US" dirty="0" err="1"/>
              <a:t>류은경교수님과</a:t>
            </a:r>
            <a:r>
              <a:rPr lang="ko-KR" altLang="en-US" dirty="0"/>
              <a:t> </a:t>
            </a:r>
            <a:r>
              <a:rPr lang="ko-KR" altLang="en-US" dirty="0" err="1"/>
              <a:t>면담후</a:t>
            </a:r>
            <a:r>
              <a:rPr lang="ko-KR" altLang="en-US" dirty="0"/>
              <a:t> 과제 세부사항을 전달받고</a:t>
            </a:r>
            <a:r>
              <a:rPr lang="en-US" altLang="ko-KR" dirty="0"/>
              <a:t>, </a:t>
            </a:r>
            <a:r>
              <a:rPr lang="ko-KR" altLang="en-US" dirty="0"/>
              <a:t>정명훈 이사님의 연락처를 수령하고 연락을 하였습니다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13</a:t>
            </a:r>
            <a:r>
              <a:rPr lang="ko-KR" altLang="en-US" dirty="0"/>
              <a:t>일에는 이사님에게 주제에 대한 브리핑과 방향 설계를 받은 것을 팀원들과 공유하고</a:t>
            </a:r>
            <a:r>
              <a:rPr lang="en-US" altLang="ko-KR" dirty="0"/>
              <a:t>, </a:t>
            </a:r>
            <a:r>
              <a:rPr lang="ko-KR" altLang="en-US" dirty="0"/>
              <a:t>수행계획서 </a:t>
            </a:r>
            <a:r>
              <a:rPr lang="en-US" altLang="ko-KR" dirty="0"/>
              <a:t>ppt</a:t>
            </a:r>
            <a:r>
              <a:rPr lang="ko-KR" altLang="en-US" dirty="0"/>
              <a:t>를 제작했습니다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16</a:t>
            </a:r>
            <a:r>
              <a:rPr lang="ko-KR" altLang="en-US" dirty="0"/>
              <a:t>일은 저희가 만든 스토리를 이사님께 보고하고 필요한 물품들을 선정하고 신청했습니다</a:t>
            </a:r>
            <a:endParaRPr lang="en-US" altLang="ko-KR" dirty="0"/>
          </a:p>
          <a:p>
            <a:r>
              <a:rPr lang="ko-KR" altLang="en-US" dirty="0"/>
              <a:t>어제인 </a:t>
            </a:r>
            <a:r>
              <a:rPr lang="en-US" altLang="ko-KR" dirty="0"/>
              <a:t>27</a:t>
            </a:r>
            <a:r>
              <a:rPr lang="ko-KR" altLang="en-US" dirty="0"/>
              <a:t>일은 피드백 받은 사항을 정리 하고 진행 보고 </a:t>
            </a:r>
            <a:r>
              <a:rPr lang="en-US" altLang="ko-KR" dirty="0"/>
              <a:t>ppt</a:t>
            </a:r>
            <a:r>
              <a:rPr lang="ko-KR" altLang="en-US" dirty="0"/>
              <a:t>를 제작했습니다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0FF00-0211-354F-BB94-36FFD8D4E9C3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3237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다음과 같이 재료비 구입 신청서를 제출 하였고</a:t>
            </a:r>
            <a:r>
              <a:rPr lang="en-US" altLang="ko-KR" dirty="0"/>
              <a:t>, </a:t>
            </a:r>
            <a:r>
              <a:rPr lang="ko-KR" altLang="en-US" dirty="0"/>
              <a:t>재료는 </a:t>
            </a:r>
            <a:r>
              <a:rPr lang="ko-KR" altLang="en-US" dirty="0" err="1"/>
              <a:t>아두이노</a:t>
            </a:r>
            <a:r>
              <a:rPr lang="en-US" altLang="ko-KR" dirty="0"/>
              <a:t>,</a:t>
            </a:r>
            <a:r>
              <a:rPr lang="ko-KR" altLang="en-US" dirty="0"/>
              <a:t> 앞에 언급했던 필요한 여러 센서들 그리고 실제환경과 유사하게 실현하기 위해 건축모형을 </a:t>
            </a:r>
            <a:r>
              <a:rPr lang="ko-KR" altLang="en-US" dirty="0" err="1"/>
              <a:t>구매신청했습니다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0FF00-0211-354F-BB94-36FFD8D4E9C3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586503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이렇게 모여서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0FF00-0211-354F-BB94-36FFD8D4E9C3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31878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처음 접해보는 </a:t>
            </a:r>
            <a:r>
              <a:rPr lang="en-US" altLang="ko-KR" dirty="0"/>
              <a:t>drools</a:t>
            </a:r>
            <a:r>
              <a:rPr lang="ko-KR" altLang="en-US" dirty="0"/>
              <a:t>에 </a:t>
            </a:r>
            <a:r>
              <a:rPr lang="ko-KR" altLang="en-US" dirty="0" err="1"/>
              <a:t>익숙해지기</a:t>
            </a:r>
            <a:r>
              <a:rPr lang="ko-KR" altLang="en-US" dirty="0"/>
              <a:t> 위해 센서들이 없지만 센서가 있다는 가정하에 온도</a:t>
            </a:r>
            <a:r>
              <a:rPr lang="en-US" altLang="ko-KR" dirty="0"/>
              <a:t>, </a:t>
            </a:r>
            <a:r>
              <a:rPr lang="ko-KR" altLang="en-US" dirty="0"/>
              <a:t>연기센서 예제 코드를 작성하여 공부하였습니다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0FF00-0211-354F-BB94-36FFD8D4E9C3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82896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265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370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3786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368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46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098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1451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131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5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17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406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C4823-8DFB-40D4-9B58-CF71ABCDCC42}" type="datetimeFigureOut">
              <a:rPr lang="ko-KR" altLang="en-US" smtClean="0"/>
              <a:t>2017-03-28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849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이등변 삼각형 27"/>
          <p:cNvSpPr/>
          <p:nvPr/>
        </p:nvSpPr>
        <p:spPr>
          <a:xfrm>
            <a:off x="0" y="0"/>
            <a:ext cx="12192000" cy="6872332"/>
          </a:xfrm>
          <a:prstGeom prst="triangle">
            <a:avLst>
              <a:gd name="adj" fmla="val 0"/>
            </a:avLst>
          </a:prstGeom>
          <a:solidFill>
            <a:srgbClr val="A7E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dirty="0"/>
          </a:p>
        </p:txBody>
      </p:sp>
      <p:grpSp>
        <p:nvGrpSpPr>
          <p:cNvPr id="30" name="그룹 29"/>
          <p:cNvGrpSpPr/>
          <p:nvPr/>
        </p:nvGrpSpPr>
        <p:grpSpPr>
          <a:xfrm>
            <a:off x="3500642" y="781255"/>
            <a:ext cx="5190717" cy="4918379"/>
            <a:chOff x="3852144" y="959330"/>
            <a:chExt cx="4584138" cy="4471068"/>
          </a:xfrm>
        </p:grpSpPr>
        <p:sp>
          <p:nvSpPr>
            <p:cNvPr id="31" name="타원 30"/>
            <p:cNvSpPr/>
            <p:nvPr/>
          </p:nvSpPr>
          <p:spPr>
            <a:xfrm>
              <a:off x="4040156" y="1102369"/>
              <a:ext cx="3972497" cy="3972497"/>
            </a:xfrm>
            <a:prstGeom prst="ellipse">
              <a:avLst/>
            </a:prstGeom>
            <a:solidFill>
              <a:schemeClr val="bg1"/>
            </a:solidFill>
            <a:ln w="1111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4264261" y="1378482"/>
              <a:ext cx="3498810" cy="3498810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원호 32"/>
            <p:cNvSpPr/>
            <p:nvPr/>
          </p:nvSpPr>
          <p:spPr>
            <a:xfrm rot="7512704">
              <a:off x="3852144" y="959330"/>
              <a:ext cx="4337115" cy="4337115"/>
            </a:xfrm>
            <a:prstGeom prst="arc">
              <a:avLst>
                <a:gd name="adj1" fmla="val 16200000"/>
                <a:gd name="adj2" fmla="val 2197969"/>
              </a:avLst>
            </a:prstGeom>
            <a:ln w="82550">
              <a:solidFill>
                <a:srgbClr val="F7F4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원호 33"/>
            <p:cNvSpPr/>
            <p:nvPr/>
          </p:nvSpPr>
          <p:spPr>
            <a:xfrm rot="21253438">
              <a:off x="3877654" y="1000196"/>
              <a:ext cx="4289797" cy="4289797"/>
            </a:xfrm>
            <a:prstGeom prst="arc">
              <a:avLst>
                <a:gd name="adj1" fmla="val 12693145"/>
                <a:gd name="adj2" fmla="val 2318383"/>
              </a:avLst>
            </a:prstGeom>
            <a:ln w="190500">
              <a:solidFill>
                <a:srgbClr val="2402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원호 34"/>
            <p:cNvSpPr/>
            <p:nvPr/>
          </p:nvSpPr>
          <p:spPr>
            <a:xfrm rot="21326379">
              <a:off x="3979526" y="1083866"/>
              <a:ext cx="4456756" cy="4346532"/>
            </a:xfrm>
            <a:prstGeom prst="arc">
              <a:avLst>
                <a:gd name="adj1" fmla="val 21422527"/>
                <a:gd name="adj2" fmla="val 2197969"/>
              </a:avLst>
            </a:prstGeom>
            <a:ln w="635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324350" y="2437655"/>
            <a:ext cx="33908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solidFill>
                  <a:srgbClr val="240202"/>
                </a:solidFill>
                <a:latin typeface="+mn-ea"/>
              </a:rPr>
              <a:t>Drools, </a:t>
            </a:r>
            <a:r>
              <a:rPr lang="en-US" altLang="ko-KR" sz="3000" dirty="0" err="1">
                <a:solidFill>
                  <a:srgbClr val="240202"/>
                </a:solidFill>
                <a:latin typeface="+mn-ea"/>
              </a:rPr>
              <a:t>jBPM</a:t>
            </a:r>
            <a:r>
              <a:rPr lang="en-US" altLang="ko-KR" sz="3000" dirty="0">
                <a:solidFill>
                  <a:srgbClr val="240202"/>
                </a:solidFill>
                <a:latin typeface="+mn-ea"/>
              </a:rPr>
              <a:t> </a:t>
            </a:r>
            <a:r>
              <a:rPr lang="ko-KR" altLang="en-US" sz="3000" dirty="0">
                <a:solidFill>
                  <a:srgbClr val="240202"/>
                </a:solidFill>
                <a:latin typeface="+mn-ea"/>
              </a:rPr>
              <a:t>기반</a:t>
            </a:r>
            <a:endParaRPr lang="en-US" altLang="ko-KR" sz="3000" dirty="0">
              <a:solidFill>
                <a:srgbClr val="240202"/>
              </a:solidFill>
              <a:latin typeface="+mn-ea"/>
            </a:endParaRPr>
          </a:p>
          <a:p>
            <a:pPr algn="ctr"/>
            <a:r>
              <a:rPr lang="en-US" altLang="ko-KR" sz="3000" dirty="0" err="1">
                <a:solidFill>
                  <a:srgbClr val="240202"/>
                </a:solidFill>
                <a:latin typeface="+mn-ea"/>
              </a:rPr>
              <a:t>IoT</a:t>
            </a:r>
            <a:r>
              <a:rPr lang="en-US" altLang="ko-KR" sz="3000" dirty="0">
                <a:solidFill>
                  <a:srgbClr val="240202"/>
                </a:solidFill>
                <a:latin typeface="+mn-ea"/>
              </a:rPr>
              <a:t> </a:t>
            </a:r>
            <a:r>
              <a:rPr lang="ko-KR" altLang="en-US" sz="3000" dirty="0" err="1">
                <a:solidFill>
                  <a:srgbClr val="240202"/>
                </a:solidFill>
                <a:latin typeface="+mn-ea"/>
              </a:rPr>
              <a:t>워크플로우</a:t>
            </a:r>
            <a:r>
              <a:rPr lang="ko-KR" altLang="en-US" sz="3000" dirty="0">
                <a:solidFill>
                  <a:srgbClr val="240202"/>
                </a:solidFill>
                <a:latin typeface="+mn-ea"/>
              </a:rPr>
              <a:t> </a:t>
            </a:r>
            <a:endParaRPr lang="en-US" altLang="ko-KR" sz="3000" dirty="0">
              <a:solidFill>
                <a:srgbClr val="240202"/>
              </a:solidFill>
              <a:latin typeface="+mn-ea"/>
            </a:endParaRPr>
          </a:p>
          <a:p>
            <a:pPr algn="ctr"/>
            <a:r>
              <a:rPr lang="ko-KR" altLang="en-US" sz="3000" dirty="0">
                <a:solidFill>
                  <a:srgbClr val="240202"/>
                </a:solidFill>
                <a:latin typeface="+mn-ea"/>
              </a:rPr>
              <a:t>엔진 개발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37828" y="5107014"/>
            <a:ext cx="346373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500" b="1" dirty="0"/>
              <a:t>   </a:t>
            </a:r>
            <a:r>
              <a:rPr lang="ko-KR" altLang="en-US" sz="2500" b="1" dirty="0" err="1"/>
              <a:t>사물놀이팀</a:t>
            </a:r>
            <a:r>
              <a:rPr lang="en-US" altLang="ko-KR" sz="2500" b="1" dirty="0"/>
              <a:t> 12</a:t>
            </a:r>
            <a:r>
              <a:rPr lang="ko-KR" altLang="en-US" sz="2500" b="1" dirty="0"/>
              <a:t>조</a:t>
            </a:r>
            <a:endParaRPr lang="en-US" altLang="ko-KR" sz="2500" b="1" dirty="0"/>
          </a:p>
          <a:p>
            <a:pPr algn="r"/>
            <a:r>
              <a:rPr lang="en-US" altLang="ko-KR" sz="2500" b="1" dirty="0"/>
              <a:t>2012061020 </a:t>
            </a:r>
            <a:r>
              <a:rPr lang="ko-KR" altLang="en-US" sz="2500" b="1" dirty="0"/>
              <a:t>이장훈</a:t>
            </a:r>
            <a:endParaRPr lang="en-US" altLang="ko-KR" sz="2500" b="1" dirty="0"/>
          </a:p>
          <a:p>
            <a:pPr algn="r"/>
            <a:r>
              <a:rPr lang="en-US" altLang="ko-KR" sz="2500" b="1" dirty="0"/>
              <a:t>2012061007</a:t>
            </a:r>
            <a:r>
              <a:rPr lang="ko-KR" altLang="en-US" sz="2500" b="1" dirty="0"/>
              <a:t> 김수빈</a:t>
            </a:r>
            <a:endParaRPr lang="en-US" altLang="ko-KR" sz="2500" b="1" dirty="0"/>
          </a:p>
          <a:p>
            <a:pPr algn="r"/>
            <a:r>
              <a:rPr lang="en-US" altLang="ko-KR" sz="2500" b="1" dirty="0"/>
              <a:t>2014097067</a:t>
            </a:r>
            <a:r>
              <a:rPr lang="ko-KR" altLang="en-US" sz="2500" b="1" dirty="0"/>
              <a:t> 이진주</a:t>
            </a:r>
          </a:p>
        </p:txBody>
      </p:sp>
    </p:spTree>
    <p:extLst>
      <p:ext uri="{BB962C8B-B14F-4D97-AF65-F5344CB8AC3E}">
        <p14:creationId xmlns:p14="http://schemas.microsoft.com/office/powerpoint/2010/main" val="312823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C:\Users\진주\Desktop\종프1\16일 만남 사진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111" y="1368082"/>
            <a:ext cx="6495144" cy="4871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00233" y="-25787"/>
            <a:ext cx="1714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i="1" dirty="0">
                <a:solidFill>
                  <a:schemeClr val="bg1"/>
                </a:solidFill>
              </a:rPr>
              <a:t>진행 상황</a:t>
            </a:r>
          </a:p>
          <a:p>
            <a:r>
              <a:rPr lang="ko-KR" altLang="en-US" sz="2000" b="1" i="1" dirty="0">
                <a:solidFill>
                  <a:schemeClr val="bg1"/>
                </a:solidFill>
              </a:rPr>
              <a:t>   </a:t>
            </a:r>
            <a:r>
              <a:rPr lang="ko-KR" altLang="en-US" b="1" i="1" dirty="0">
                <a:solidFill>
                  <a:schemeClr val="bg1"/>
                </a:solidFill>
              </a:rPr>
              <a:t>회의 사진</a:t>
            </a:r>
            <a:endParaRPr lang="en-US" altLang="ko-KR" b="1" i="1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2"/>
          <p:cNvCxnSpPr/>
          <p:nvPr/>
        </p:nvCxnSpPr>
        <p:spPr>
          <a:xfrm>
            <a:off x="593768" y="318462"/>
            <a:ext cx="12690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/>
          <p:cNvGrpSpPr/>
          <p:nvPr/>
        </p:nvGrpSpPr>
        <p:grpSpPr>
          <a:xfrm>
            <a:off x="76866" y="142291"/>
            <a:ext cx="448705" cy="327661"/>
            <a:chOff x="964986" y="741745"/>
            <a:chExt cx="448705" cy="327661"/>
          </a:xfrm>
        </p:grpSpPr>
        <p:sp>
          <p:nvSpPr>
            <p:cNvPr id="17" name="Freeform 8"/>
            <p:cNvSpPr>
              <a:spLocks/>
            </p:cNvSpPr>
            <p:nvPr/>
          </p:nvSpPr>
          <p:spPr bwMode="auto">
            <a:xfrm rot="4608704">
              <a:off x="1277022" y="808067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6"/>
            <p:cNvSpPr>
              <a:spLocks/>
            </p:cNvSpPr>
            <p:nvPr/>
          </p:nvSpPr>
          <p:spPr bwMode="auto">
            <a:xfrm rot="6515557">
              <a:off x="964986" y="936569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 rot="8100000">
              <a:off x="1093815" y="741745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948324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55690" y="9329"/>
            <a:ext cx="2104712" cy="446276"/>
            <a:chOff x="55690" y="9329"/>
            <a:chExt cx="2104712" cy="446276"/>
          </a:xfrm>
        </p:grpSpPr>
        <p:sp>
          <p:nvSpPr>
            <p:cNvPr id="10" name="Freeform 8"/>
            <p:cNvSpPr>
              <a:spLocks/>
            </p:cNvSpPr>
            <p:nvPr/>
          </p:nvSpPr>
          <p:spPr bwMode="auto">
            <a:xfrm rot="4608704">
              <a:off x="367726" y="109541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5561" y="9329"/>
              <a:ext cx="1714841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300" b="1" i="1" dirty="0">
                  <a:solidFill>
                    <a:schemeClr val="bg1"/>
                  </a:solidFill>
                </a:rPr>
                <a:t>진행 상황</a:t>
              </a:r>
              <a:endParaRPr lang="en-US" altLang="ko-KR" sz="2300" b="1" i="1" dirty="0">
                <a:solidFill>
                  <a:schemeClr val="bg1"/>
                </a:solidFill>
              </a:endParaRPr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 rot="6515557">
              <a:off x="55690" y="238043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 rot="8100000">
              <a:off x="184519" y="43219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2797" y="700783"/>
            <a:ext cx="2895600" cy="44958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/>
          <a:srcRect r="12139"/>
          <a:stretch/>
        </p:blipFill>
        <p:spPr>
          <a:xfrm>
            <a:off x="8782797" y="700783"/>
            <a:ext cx="2895600" cy="33909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991" y="700783"/>
            <a:ext cx="6896100" cy="460057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704" y="716190"/>
            <a:ext cx="8172450" cy="547687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7741" y="700783"/>
            <a:ext cx="6991350" cy="48863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3378" y="742562"/>
            <a:ext cx="8315325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454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12"/>
          <p:cNvCxnSpPr/>
          <p:nvPr/>
        </p:nvCxnSpPr>
        <p:spPr>
          <a:xfrm>
            <a:off x="5329082" y="3090006"/>
            <a:ext cx="132878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603439" y="3334798"/>
            <a:ext cx="889698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Q &amp; A</a:t>
            </a:r>
          </a:p>
        </p:txBody>
      </p:sp>
      <p:grpSp>
        <p:nvGrpSpPr>
          <p:cNvPr id="14" name="그룹 13"/>
          <p:cNvGrpSpPr/>
          <p:nvPr/>
        </p:nvGrpSpPr>
        <p:grpSpPr>
          <a:xfrm>
            <a:off x="3108096" y="1967096"/>
            <a:ext cx="5975803" cy="1003532"/>
            <a:chOff x="399852" y="1608708"/>
            <a:chExt cx="5975803" cy="1003532"/>
          </a:xfrm>
        </p:grpSpPr>
        <p:cxnSp>
          <p:nvCxnSpPr>
            <p:cNvPr id="15" name="직선 연결선 8"/>
            <p:cNvCxnSpPr/>
            <p:nvPr/>
          </p:nvCxnSpPr>
          <p:spPr>
            <a:xfrm flipV="1">
              <a:off x="508681" y="2070373"/>
              <a:ext cx="5739788" cy="21863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그룹 15"/>
            <p:cNvGrpSpPr/>
            <p:nvPr/>
          </p:nvGrpSpPr>
          <p:grpSpPr>
            <a:xfrm>
              <a:off x="399852" y="1608708"/>
              <a:ext cx="5975803" cy="1003532"/>
              <a:chOff x="399852" y="1608708"/>
              <a:chExt cx="5975803" cy="1003532"/>
            </a:xfrm>
          </p:grpSpPr>
          <p:sp>
            <p:nvSpPr>
              <p:cNvPr id="17" name="TextBox 6"/>
              <p:cNvSpPr txBox="1"/>
              <p:nvPr/>
            </p:nvSpPr>
            <p:spPr>
              <a:xfrm>
                <a:off x="1308137" y="2212130"/>
                <a:ext cx="394479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i="1" dirty="0">
                    <a:solidFill>
                      <a:schemeClr val="tx2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anose="020F0502020204030204"/>
                  </a:rPr>
                  <a:t>사물놀이</a:t>
                </a:r>
                <a:endParaRPr lang="en-US" altLang="ko-KR" sz="2000" b="1" i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</a:endParaRP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399852" y="1608708"/>
                <a:ext cx="597580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Drools, </a:t>
                </a:r>
                <a:r>
                  <a:rPr lang="en-US" altLang="ko-KR" sz="2400" b="1" dirty="0" err="1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jBPM</a:t>
                </a:r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 </a:t>
                </a:r>
                <a:r>
                  <a:rPr lang="ko-KR" altLang="en-US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기반 </a:t>
                </a:r>
                <a:r>
                  <a:rPr lang="en-US" altLang="ko-KR" sz="2400" b="1" dirty="0" err="1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IoT</a:t>
                </a:r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 </a:t>
                </a:r>
                <a:r>
                  <a:rPr lang="ko-KR" altLang="en-US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워크플로우 엔진 개발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59569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89912" y="3167299"/>
            <a:ext cx="103668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sym typeface="Wingdings" panose="05000000000000000000" pitchFamily="2" charset="2"/>
              </a:rPr>
              <a:t>감사합니다</a:t>
            </a:r>
            <a:endParaRPr lang="en-US" altLang="ko-KR" sz="100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3108096" y="1967096"/>
            <a:ext cx="5975803" cy="1003532"/>
            <a:chOff x="399852" y="1608708"/>
            <a:chExt cx="5975803" cy="1003532"/>
          </a:xfrm>
        </p:grpSpPr>
        <p:cxnSp>
          <p:nvCxnSpPr>
            <p:cNvPr id="6" name="직선 연결선 8"/>
            <p:cNvCxnSpPr/>
            <p:nvPr/>
          </p:nvCxnSpPr>
          <p:spPr>
            <a:xfrm flipV="1">
              <a:off x="508681" y="2070373"/>
              <a:ext cx="5739788" cy="21863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그룹 6"/>
            <p:cNvGrpSpPr/>
            <p:nvPr/>
          </p:nvGrpSpPr>
          <p:grpSpPr>
            <a:xfrm>
              <a:off x="399852" y="1608708"/>
              <a:ext cx="5975803" cy="1003532"/>
              <a:chOff x="399852" y="1608708"/>
              <a:chExt cx="5975803" cy="1003532"/>
            </a:xfrm>
          </p:grpSpPr>
          <p:sp>
            <p:nvSpPr>
              <p:cNvPr id="8" name="TextBox 6"/>
              <p:cNvSpPr txBox="1"/>
              <p:nvPr/>
            </p:nvSpPr>
            <p:spPr>
              <a:xfrm>
                <a:off x="1308137" y="2212130"/>
                <a:ext cx="394479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i="1" dirty="0">
                    <a:solidFill>
                      <a:schemeClr val="tx2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anose="020F0502020204030204"/>
                  </a:rPr>
                  <a:t>사물놀이</a:t>
                </a:r>
                <a:endParaRPr lang="en-US" altLang="ko-KR" sz="2000" b="1" i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</a:endParaRPr>
              </a:p>
            </p:txBody>
          </p:sp>
          <p:sp>
            <p:nvSpPr>
              <p:cNvPr id="9" name="직사각형 8"/>
              <p:cNvSpPr/>
              <p:nvPr/>
            </p:nvSpPr>
            <p:spPr>
              <a:xfrm>
                <a:off x="399852" y="1608708"/>
                <a:ext cx="597580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Drools, </a:t>
                </a:r>
                <a:r>
                  <a:rPr lang="en-US" altLang="ko-KR" sz="2400" b="1" dirty="0" err="1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jBPM</a:t>
                </a:r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 </a:t>
                </a:r>
                <a:r>
                  <a:rPr lang="ko-KR" altLang="en-US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기반 </a:t>
                </a:r>
                <a:r>
                  <a:rPr lang="en-US" altLang="ko-KR" sz="2400" b="1" dirty="0" err="1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IoT</a:t>
                </a:r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 </a:t>
                </a:r>
                <a:r>
                  <a:rPr lang="ko-KR" altLang="en-US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워크플로우 엔진 개발</a:t>
                </a:r>
              </a:p>
            </p:txBody>
          </p:sp>
        </p:grpSp>
      </p:grpSp>
      <p:cxnSp>
        <p:nvCxnSpPr>
          <p:cNvPr id="10" name="Straight Connector 12"/>
          <p:cNvCxnSpPr/>
          <p:nvPr/>
        </p:nvCxnSpPr>
        <p:spPr>
          <a:xfrm>
            <a:off x="5329082" y="3090006"/>
            <a:ext cx="132878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54228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막힌 원호 7"/>
          <p:cNvSpPr/>
          <p:nvPr/>
        </p:nvSpPr>
        <p:spPr>
          <a:xfrm>
            <a:off x="1944546" y="485620"/>
            <a:ext cx="5858577" cy="5858577"/>
          </a:xfrm>
          <a:prstGeom prst="blockArc">
            <a:avLst>
              <a:gd name="adj1" fmla="val 16139040"/>
              <a:gd name="adj2" fmla="val 5437737"/>
              <a:gd name="adj3" fmla="val 2359"/>
            </a:avLst>
          </a:pr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4596769" y="5680820"/>
            <a:ext cx="1087978" cy="1087978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Freeform 6"/>
          <p:cNvSpPr>
            <a:spLocks/>
          </p:cNvSpPr>
          <p:nvPr/>
        </p:nvSpPr>
        <p:spPr bwMode="auto">
          <a:xfrm rot="6515557">
            <a:off x="676870" y="3841620"/>
            <a:ext cx="1621754" cy="1621754"/>
          </a:xfrm>
          <a:custGeom>
            <a:avLst/>
            <a:gdLst>
              <a:gd name="T0" fmla="*/ 870 w 2553"/>
              <a:gd name="T1" fmla="*/ 0 h 2551"/>
              <a:gd name="T2" fmla="*/ 2374 w 2553"/>
              <a:gd name="T3" fmla="*/ 1505 h 2551"/>
              <a:gd name="T4" fmla="*/ 2425 w 2553"/>
              <a:gd name="T5" fmla="*/ 1562 h 2551"/>
              <a:gd name="T6" fmla="*/ 2467 w 2553"/>
              <a:gd name="T7" fmla="*/ 1624 h 2551"/>
              <a:gd name="T8" fmla="*/ 2503 w 2553"/>
              <a:gd name="T9" fmla="*/ 1690 h 2551"/>
              <a:gd name="T10" fmla="*/ 2527 w 2553"/>
              <a:gd name="T11" fmla="*/ 1760 h 2551"/>
              <a:gd name="T12" fmla="*/ 2545 w 2553"/>
              <a:gd name="T13" fmla="*/ 1829 h 2551"/>
              <a:gd name="T14" fmla="*/ 2553 w 2553"/>
              <a:gd name="T15" fmla="*/ 1903 h 2551"/>
              <a:gd name="T16" fmla="*/ 2553 w 2553"/>
              <a:gd name="T17" fmla="*/ 1975 h 2551"/>
              <a:gd name="T18" fmla="*/ 2545 w 2553"/>
              <a:gd name="T19" fmla="*/ 2047 h 2551"/>
              <a:gd name="T20" fmla="*/ 2527 w 2553"/>
              <a:gd name="T21" fmla="*/ 2119 h 2551"/>
              <a:gd name="T22" fmla="*/ 2503 w 2553"/>
              <a:gd name="T23" fmla="*/ 2186 h 2551"/>
              <a:gd name="T24" fmla="*/ 2467 w 2553"/>
              <a:gd name="T25" fmla="*/ 2252 h 2551"/>
              <a:gd name="T26" fmla="*/ 2425 w 2553"/>
              <a:gd name="T27" fmla="*/ 2316 h 2551"/>
              <a:gd name="T28" fmla="*/ 2374 w 2553"/>
              <a:gd name="T29" fmla="*/ 2374 h 2551"/>
              <a:gd name="T30" fmla="*/ 2316 w 2553"/>
              <a:gd name="T31" fmla="*/ 2423 h 2551"/>
              <a:gd name="T32" fmla="*/ 2254 w 2553"/>
              <a:gd name="T33" fmla="*/ 2467 h 2551"/>
              <a:gd name="T34" fmla="*/ 2188 w 2553"/>
              <a:gd name="T35" fmla="*/ 2501 h 2551"/>
              <a:gd name="T36" fmla="*/ 2120 w 2553"/>
              <a:gd name="T37" fmla="*/ 2527 h 2551"/>
              <a:gd name="T38" fmla="*/ 2048 w 2553"/>
              <a:gd name="T39" fmla="*/ 2543 h 2551"/>
              <a:gd name="T40" fmla="*/ 1977 w 2553"/>
              <a:gd name="T41" fmla="*/ 2551 h 2551"/>
              <a:gd name="T42" fmla="*/ 1903 w 2553"/>
              <a:gd name="T43" fmla="*/ 2551 h 2551"/>
              <a:gd name="T44" fmla="*/ 1831 w 2553"/>
              <a:gd name="T45" fmla="*/ 2543 h 2551"/>
              <a:gd name="T46" fmla="*/ 1761 w 2553"/>
              <a:gd name="T47" fmla="*/ 2527 h 2551"/>
              <a:gd name="T48" fmla="*/ 1691 w 2553"/>
              <a:gd name="T49" fmla="*/ 2501 h 2551"/>
              <a:gd name="T50" fmla="*/ 1626 w 2553"/>
              <a:gd name="T51" fmla="*/ 2467 h 2551"/>
              <a:gd name="T52" fmla="*/ 1564 w 2553"/>
              <a:gd name="T53" fmla="*/ 2423 h 2551"/>
              <a:gd name="T54" fmla="*/ 1504 w 2553"/>
              <a:gd name="T55" fmla="*/ 2374 h 2551"/>
              <a:gd name="T56" fmla="*/ 0 w 2553"/>
              <a:gd name="T57" fmla="*/ 869 h 2551"/>
              <a:gd name="T58" fmla="*/ 146 w 2553"/>
              <a:gd name="T59" fmla="*/ 769 h 2551"/>
              <a:gd name="T60" fmla="*/ 285 w 2553"/>
              <a:gd name="T61" fmla="*/ 659 h 2551"/>
              <a:gd name="T62" fmla="*/ 419 w 2553"/>
              <a:gd name="T63" fmla="*/ 542 h 2551"/>
              <a:gd name="T64" fmla="*/ 543 w 2553"/>
              <a:gd name="T65" fmla="*/ 418 h 2551"/>
              <a:gd name="T66" fmla="*/ 660 w 2553"/>
              <a:gd name="T67" fmla="*/ 285 h 2551"/>
              <a:gd name="T68" fmla="*/ 770 w 2553"/>
              <a:gd name="T69" fmla="*/ 145 h 2551"/>
              <a:gd name="T70" fmla="*/ 870 w 2553"/>
              <a:gd name="T71" fmla="*/ 0 h 2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553" h="2551">
                <a:moveTo>
                  <a:pt x="870" y="0"/>
                </a:moveTo>
                <a:lnTo>
                  <a:pt x="2374" y="1505"/>
                </a:lnTo>
                <a:lnTo>
                  <a:pt x="2425" y="1562"/>
                </a:lnTo>
                <a:lnTo>
                  <a:pt x="2467" y="1624"/>
                </a:lnTo>
                <a:lnTo>
                  <a:pt x="2503" y="1690"/>
                </a:lnTo>
                <a:lnTo>
                  <a:pt x="2527" y="1760"/>
                </a:lnTo>
                <a:lnTo>
                  <a:pt x="2545" y="1829"/>
                </a:lnTo>
                <a:lnTo>
                  <a:pt x="2553" y="1903"/>
                </a:lnTo>
                <a:lnTo>
                  <a:pt x="2553" y="1975"/>
                </a:lnTo>
                <a:lnTo>
                  <a:pt x="2545" y="2047"/>
                </a:lnTo>
                <a:lnTo>
                  <a:pt x="2527" y="2119"/>
                </a:lnTo>
                <a:lnTo>
                  <a:pt x="2503" y="2186"/>
                </a:lnTo>
                <a:lnTo>
                  <a:pt x="2467" y="2252"/>
                </a:lnTo>
                <a:lnTo>
                  <a:pt x="2425" y="2316"/>
                </a:lnTo>
                <a:lnTo>
                  <a:pt x="2374" y="2374"/>
                </a:lnTo>
                <a:lnTo>
                  <a:pt x="2316" y="2423"/>
                </a:lnTo>
                <a:lnTo>
                  <a:pt x="2254" y="2467"/>
                </a:lnTo>
                <a:lnTo>
                  <a:pt x="2188" y="2501"/>
                </a:lnTo>
                <a:lnTo>
                  <a:pt x="2120" y="2527"/>
                </a:lnTo>
                <a:lnTo>
                  <a:pt x="2048" y="2543"/>
                </a:lnTo>
                <a:lnTo>
                  <a:pt x="1977" y="2551"/>
                </a:lnTo>
                <a:lnTo>
                  <a:pt x="1903" y="2551"/>
                </a:lnTo>
                <a:lnTo>
                  <a:pt x="1831" y="2543"/>
                </a:lnTo>
                <a:lnTo>
                  <a:pt x="1761" y="2527"/>
                </a:lnTo>
                <a:lnTo>
                  <a:pt x="1691" y="2501"/>
                </a:lnTo>
                <a:lnTo>
                  <a:pt x="1626" y="2467"/>
                </a:lnTo>
                <a:lnTo>
                  <a:pt x="1564" y="2423"/>
                </a:lnTo>
                <a:lnTo>
                  <a:pt x="1504" y="2374"/>
                </a:lnTo>
                <a:lnTo>
                  <a:pt x="0" y="869"/>
                </a:lnTo>
                <a:lnTo>
                  <a:pt x="146" y="769"/>
                </a:lnTo>
                <a:lnTo>
                  <a:pt x="285" y="659"/>
                </a:lnTo>
                <a:lnTo>
                  <a:pt x="419" y="542"/>
                </a:lnTo>
                <a:lnTo>
                  <a:pt x="543" y="418"/>
                </a:lnTo>
                <a:lnTo>
                  <a:pt x="660" y="285"/>
                </a:lnTo>
                <a:lnTo>
                  <a:pt x="770" y="145"/>
                </a:lnTo>
                <a:lnTo>
                  <a:pt x="87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Freeform 8"/>
          <p:cNvSpPr>
            <a:spLocks/>
          </p:cNvSpPr>
          <p:nvPr/>
        </p:nvSpPr>
        <p:spPr bwMode="auto">
          <a:xfrm rot="4608704">
            <a:off x="4486409" y="2272778"/>
            <a:ext cx="603585" cy="604427"/>
          </a:xfrm>
          <a:custGeom>
            <a:avLst/>
            <a:gdLst>
              <a:gd name="T0" fmla="*/ 1434 w 1434"/>
              <a:gd name="T1" fmla="*/ 0 h 1435"/>
              <a:gd name="T2" fmla="*/ 1434 w 1434"/>
              <a:gd name="T3" fmla="*/ 410 h 1435"/>
              <a:gd name="T4" fmla="*/ 1323 w 1434"/>
              <a:gd name="T5" fmla="*/ 416 h 1435"/>
              <a:gd name="T6" fmla="*/ 1215 w 1434"/>
              <a:gd name="T7" fmla="*/ 434 h 1435"/>
              <a:gd name="T8" fmla="*/ 1111 w 1434"/>
              <a:gd name="T9" fmla="*/ 462 h 1435"/>
              <a:gd name="T10" fmla="*/ 1011 w 1434"/>
              <a:gd name="T11" fmla="*/ 500 h 1435"/>
              <a:gd name="T12" fmla="*/ 918 w 1434"/>
              <a:gd name="T13" fmla="*/ 550 h 1435"/>
              <a:gd name="T14" fmla="*/ 830 w 1434"/>
              <a:gd name="T15" fmla="*/ 608 h 1435"/>
              <a:gd name="T16" fmla="*/ 748 w 1434"/>
              <a:gd name="T17" fmla="*/ 673 h 1435"/>
              <a:gd name="T18" fmla="*/ 674 w 1434"/>
              <a:gd name="T19" fmla="*/ 747 h 1435"/>
              <a:gd name="T20" fmla="*/ 609 w 1434"/>
              <a:gd name="T21" fmla="*/ 829 h 1435"/>
              <a:gd name="T22" fmla="*/ 551 w 1434"/>
              <a:gd name="T23" fmla="*/ 916 h 1435"/>
              <a:gd name="T24" fmla="*/ 501 w 1434"/>
              <a:gd name="T25" fmla="*/ 1010 h 1435"/>
              <a:gd name="T26" fmla="*/ 463 w 1434"/>
              <a:gd name="T27" fmla="*/ 1110 h 1435"/>
              <a:gd name="T28" fmla="*/ 433 w 1434"/>
              <a:gd name="T29" fmla="*/ 1213 h 1435"/>
              <a:gd name="T30" fmla="*/ 415 w 1434"/>
              <a:gd name="T31" fmla="*/ 1323 h 1435"/>
              <a:gd name="T32" fmla="*/ 409 w 1434"/>
              <a:gd name="T33" fmla="*/ 1435 h 1435"/>
              <a:gd name="T34" fmla="*/ 0 w 1434"/>
              <a:gd name="T35" fmla="*/ 1435 h 1435"/>
              <a:gd name="T36" fmla="*/ 6 w 1434"/>
              <a:gd name="T37" fmla="*/ 1303 h 1435"/>
              <a:gd name="T38" fmla="*/ 22 w 1434"/>
              <a:gd name="T39" fmla="*/ 1176 h 1435"/>
              <a:gd name="T40" fmla="*/ 52 w 1434"/>
              <a:gd name="T41" fmla="*/ 1052 h 1435"/>
              <a:gd name="T42" fmla="*/ 90 w 1434"/>
              <a:gd name="T43" fmla="*/ 934 h 1435"/>
              <a:gd name="T44" fmla="*/ 138 w 1434"/>
              <a:gd name="T45" fmla="*/ 819 h 1435"/>
              <a:gd name="T46" fmla="*/ 196 w 1434"/>
              <a:gd name="T47" fmla="*/ 711 h 1435"/>
              <a:gd name="T48" fmla="*/ 263 w 1434"/>
              <a:gd name="T49" fmla="*/ 608 h 1435"/>
              <a:gd name="T50" fmla="*/ 337 w 1434"/>
              <a:gd name="T51" fmla="*/ 510 h 1435"/>
              <a:gd name="T52" fmla="*/ 421 w 1434"/>
              <a:gd name="T53" fmla="*/ 420 h 1435"/>
              <a:gd name="T54" fmla="*/ 511 w 1434"/>
              <a:gd name="T55" fmla="*/ 336 h 1435"/>
              <a:gd name="T56" fmla="*/ 609 w 1434"/>
              <a:gd name="T57" fmla="*/ 263 h 1435"/>
              <a:gd name="T58" fmla="*/ 710 w 1434"/>
              <a:gd name="T59" fmla="*/ 195 h 1435"/>
              <a:gd name="T60" fmla="*/ 820 w 1434"/>
              <a:gd name="T61" fmla="*/ 137 h 1435"/>
              <a:gd name="T62" fmla="*/ 936 w 1434"/>
              <a:gd name="T63" fmla="*/ 89 h 1435"/>
              <a:gd name="T64" fmla="*/ 1053 w 1434"/>
              <a:gd name="T65" fmla="*/ 51 h 1435"/>
              <a:gd name="T66" fmla="*/ 1177 w 1434"/>
              <a:gd name="T67" fmla="*/ 23 h 1435"/>
              <a:gd name="T68" fmla="*/ 1305 w 1434"/>
              <a:gd name="T69" fmla="*/ 6 h 1435"/>
              <a:gd name="T70" fmla="*/ 1434 w 1434"/>
              <a:gd name="T71" fmla="*/ 0 h 1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34" h="1435">
                <a:moveTo>
                  <a:pt x="1434" y="0"/>
                </a:moveTo>
                <a:lnTo>
                  <a:pt x="1434" y="410"/>
                </a:lnTo>
                <a:lnTo>
                  <a:pt x="1323" y="416"/>
                </a:lnTo>
                <a:lnTo>
                  <a:pt x="1215" y="434"/>
                </a:lnTo>
                <a:lnTo>
                  <a:pt x="1111" y="462"/>
                </a:lnTo>
                <a:lnTo>
                  <a:pt x="1011" y="500"/>
                </a:lnTo>
                <a:lnTo>
                  <a:pt x="918" y="550"/>
                </a:lnTo>
                <a:lnTo>
                  <a:pt x="830" y="608"/>
                </a:lnTo>
                <a:lnTo>
                  <a:pt x="748" y="673"/>
                </a:lnTo>
                <a:lnTo>
                  <a:pt x="674" y="747"/>
                </a:lnTo>
                <a:lnTo>
                  <a:pt x="609" y="829"/>
                </a:lnTo>
                <a:lnTo>
                  <a:pt x="551" y="916"/>
                </a:lnTo>
                <a:lnTo>
                  <a:pt x="501" y="1010"/>
                </a:lnTo>
                <a:lnTo>
                  <a:pt x="463" y="1110"/>
                </a:lnTo>
                <a:lnTo>
                  <a:pt x="433" y="1213"/>
                </a:lnTo>
                <a:lnTo>
                  <a:pt x="415" y="1323"/>
                </a:lnTo>
                <a:lnTo>
                  <a:pt x="409" y="1435"/>
                </a:lnTo>
                <a:lnTo>
                  <a:pt x="0" y="1435"/>
                </a:lnTo>
                <a:lnTo>
                  <a:pt x="6" y="1303"/>
                </a:lnTo>
                <a:lnTo>
                  <a:pt x="22" y="1176"/>
                </a:lnTo>
                <a:lnTo>
                  <a:pt x="52" y="1052"/>
                </a:lnTo>
                <a:lnTo>
                  <a:pt x="90" y="934"/>
                </a:lnTo>
                <a:lnTo>
                  <a:pt x="138" y="819"/>
                </a:lnTo>
                <a:lnTo>
                  <a:pt x="196" y="711"/>
                </a:lnTo>
                <a:lnTo>
                  <a:pt x="263" y="608"/>
                </a:lnTo>
                <a:lnTo>
                  <a:pt x="337" y="510"/>
                </a:lnTo>
                <a:lnTo>
                  <a:pt x="421" y="420"/>
                </a:lnTo>
                <a:lnTo>
                  <a:pt x="511" y="336"/>
                </a:lnTo>
                <a:lnTo>
                  <a:pt x="609" y="263"/>
                </a:lnTo>
                <a:lnTo>
                  <a:pt x="710" y="195"/>
                </a:lnTo>
                <a:lnTo>
                  <a:pt x="820" y="137"/>
                </a:lnTo>
                <a:lnTo>
                  <a:pt x="936" y="89"/>
                </a:lnTo>
                <a:lnTo>
                  <a:pt x="1053" y="51"/>
                </a:lnTo>
                <a:lnTo>
                  <a:pt x="1177" y="23"/>
                </a:lnTo>
                <a:lnTo>
                  <a:pt x="1305" y="6"/>
                </a:lnTo>
                <a:lnTo>
                  <a:pt x="143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7" name="그룹 16"/>
          <p:cNvGrpSpPr/>
          <p:nvPr/>
        </p:nvGrpSpPr>
        <p:grpSpPr>
          <a:xfrm>
            <a:off x="6223225" y="488989"/>
            <a:ext cx="5372579" cy="1087978"/>
            <a:chOff x="6763110" y="2870919"/>
            <a:chExt cx="5372579" cy="1087978"/>
          </a:xfrm>
        </p:grpSpPr>
        <p:sp>
          <p:nvSpPr>
            <p:cNvPr id="9" name="타원 8"/>
            <p:cNvSpPr/>
            <p:nvPr/>
          </p:nvSpPr>
          <p:spPr>
            <a:xfrm>
              <a:off x="6763110" y="2870919"/>
              <a:ext cx="1087978" cy="108797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35"/>
            <p:cNvSpPr>
              <a:spLocks noEditPoints="1"/>
            </p:cNvSpPr>
            <p:nvPr/>
          </p:nvSpPr>
          <p:spPr bwMode="auto">
            <a:xfrm>
              <a:off x="6972203" y="3124989"/>
              <a:ext cx="693154" cy="578291"/>
            </a:xfrm>
            <a:custGeom>
              <a:avLst/>
              <a:gdLst>
                <a:gd name="T0" fmla="*/ 1302 w 3466"/>
                <a:gd name="T1" fmla="*/ 2304 h 2604"/>
                <a:gd name="T2" fmla="*/ 1340 w 3466"/>
                <a:gd name="T3" fmla="*/ 2364 h 2604"/>
                <a:gd name="T4" fmla="*/ 1408 w 3466"/>
                <a:gd name="T5" fmla="*/ 2387 h 2604"/>
                <a:gd name="T6" fmla="*/ 2106 w 3466"/>
                <a:gd name="T7" fmla="*/ 2377 h 2604"/>
                <a:gd name="T8" fmla="*/ 2155 w 3466"/>
                <a:gd name="T9" fmla="*/ 2326 h 2604"/>
                <a:gd name="T10" fmla="*/ 3303 w 3466"/>
                <a:gd name="T11" fmla="*/ 2278 h 2604"/>
                <a:gd name="T12" fmla="*/ 3394 w 3466"/>
                <a:gd name="T13" fmla="*/ 2306 h 2604"/>
                <a:gd name="T14" fmla="*/ 3453 w 3466"/>
                <a:gd name="T15" fmla="*/ 2378 h 2604"/>
                <a:gd name="T16" fmla="*/ 3462 w 3466"/>
                <a:gd name="T17" fmla="*/ 2474 h 2604"/>
                <a:gd name="T18" fmla="*/ 3419 w 3466"/>
                <a:gd name="T19" fmla="*/ 2556 h 2604"/>
                <a:gd name="T20" fmla="*/ 3335 w 3466"/>
                <a:gd name="T21" fmla="*/ 2601 h 2604"/>
                <a:gd name="T22" fmla="*/ 130 w 3466"/>
                <a:gd name="T23" fmla="*/ 2601 h 2604"/>
                <a:gd name="T24" fmla="*/ 48 w 3466"/>
                <a:gd name="T25" fmla="*/ 2556 h 2604"/>
                <a:gd name="T26" fmla="*/ 3 w 3466"/>
                <a:gd name="T27" fmla="*/ 2474 h 2604"/>
                <a:gd name="T28" fmla="*/ 13 w 3466"/>
                <a:gd name="T29" fmla="*/ 2378 h 2604"/>
                <a:gd name="T30" fmla="*/ 71 w 3466"/>
                <a:gd name="T31" fmla="*/ 2306 h 2604"/>
                <a:gd name="T32" fmla="*/ 162 w 3466"/>
                <a:gd name="T33" fmla="*/ 2278 h 2604"/>
                <a:gd name="T34" fmla="*/ 277 w 3466"/>
                <a:gd name="T35" fmla="*/ 229 h 2604"/>
                <a:gd name="T36" fmla="*/ 228 w 3466"/>
                <a:gd name="T37" fmla="*/ 278 h 2604"/>
                <a:gd name="T38" fmla="*/ 217 w 3466"/>
                <a:gd name="T39" fmla="*/ 1737 h 2604"/>
                <a:gd name="T40" fmla="*/ 240 w 3466"/>
                <a:gd name="T41" fmla="*/ 1804 h 2604"/>
                <a:gd name="T42" fmla="*/ 300 w 3466"/>
                <a:gd name="T43" fmla="*/ 1842 h 2604"/>
                <a:gd name="T44" fmla="*/ 3166 w 3466"/>
                <a:gd name="T45" fmla="*/ 1842 h 2604"/>
                <a:gd name="T46" fmla="*/ 3226 w 3466"/>
                <a:gd name="T47" fmla="*/ 1804 h 2604"/>
                <a:gd name="T48" fmla="*/ 3249 w 3466"/>
                <a:gd name="T49" fmla="*/ 1737 h 2604"/>
                <a:gd name="T50" fmla="*/ 3238 w 3466"/>
                <a:gd name="T51" fmla="*/ 278 h 2604"/>
                <a:gd name="T52" fmla="*/ 3188 w 3466"/>
                <a:gd name="T53" fmla="*/ 229 h 2604"/>
                <a:gd name="T54" fmla="*/ 324 w 3466"/>
                <a:gd name="T55" fmla="*/ 217 h 2604"/>
                <a:gd name="T56" fmla="*/ 3185 w 3466"/>
                <a:gd name="T57" fmla="*/ 3 h 2604"/>
                <a:gd name="T58" fmla="*/ 3305 w 3466"/>
                <a:gd name="T59" fmla="*/ 45 h 2604"/>
                <a:gd name="T60" fmla="*/ 3398 w 3466"/>
                <a:gd name="T61" fmla="*/ 126 h 2604"/>
                <a:gd name="T62" fmla="*/ 3455 w 3466"/>
                <a:gd name="T63" fmla="*/ 238 h 2604"/>
                <a:gd name="T64" fmla="*/ 3466 w 3466"/>
                <a:gd name="T65" fmla="*/ 1737 h 2604"/>
                <a:gd name="T66" fmla="*/ 3440 w 3466"/>
                <a:gd name="T67" fmla="*/ 1863 h 2604"/>
                <a:gd name="T68" fmla="*/ 3371 w 3466"/>
                <a:gd name="T69" fmla="*/ 1966 h 2604"/>
                <a:gd name="T70" fmla="*/ 3267 w 3466"/>
                <a:gd name="T71" fmla="*/ 2036 h 2604"/>
                <a:gd name="T72" fmla="*/ 3140 w 3466"/>
                <a:gd name="T73" fmla="*/ 2061 h 2604"/>
                <a:gd name="T74" fmla="*/ 239 w 3466"/>
                <a:gd name="T75" fmla="*/ 2050 h 2604"/>
                <a:gd name="T76" fmla="*/ 127 w 3466"/>
                <a:gd name="T77" fmla="*/ 1994 h 2604"/>
                <a:gd name="T78" fmla="*/ 45 w 3466"/>
                <a:gd name="T79" fmla="*/ 1900 h 2604"/>
                <a:gd name="T80" fmla="*/ 3 w 3466"/>
                <a:gd name="T81" fmla="*/ 1780 h 2604"/>
                <a:gd name="T82" fmla="*/ 3 w 3466"/>
                <a:gd name="T83" fmla="*/ 281 h 2604"/>
                <a:gd name="T84" fmla="*/ 45 w 3466"/>
                <a:gd name="T85" fmla="*/ 161 h 2604"/>
                <a:gd name="T86" fmla="*/ 127 w 3466"/>
                <a:gd name="T87" fmla="*/ 67 h 2604"/>
                <a:gd name="T88" fmla="*/ 239 w 3466"/>
                <a:gd name="T89" fmla="*/ 12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466" h="2604">
                  <a:moveTo>
                    <a:pt x="162" y="2278"/>
                  </a:moveTo>
                  <a:lnTo>
                    <a:pt x="1300" y="2278"/>
                  </a:lnTo>
                  <a:lnTo>
                    <a:pt x="1302" y="2304"/>
                  </a:lnTo>
                  <a:lnTo>
                    <a:pt x="1311" y="2326"/>
                  </a:lnTo>
                  <a:lnTo>
                    <a:pt x="1324" y="2347"/>
                  </a:lnTo>
                  <a:lnTo>
                    <a:pt x="1340" y="2364"/>
                  </a:lnTo>
                  <a:lnTo>
                    <a:pt x="1360" y="2377"/>
                  </a:lnTo>
                  <a:lnTo>
                    <a:pt x="1383" y="2384"/>
                  </a:lnTo>
                  <a:lnTo>
                    <a:pt x="1408" y="2387"/>
                  </a:lnTo>
                  <a:lnTo>
                    <a:pt x="2058" y="2387"/>
                  </a:lnTo>
                  <a:lnTo>
                    <a:pt x="2082" y="2384"/>
                  </a:lnTo>
                  <a:lnTo>
                    <a:pt x="2106" y="2377"/>
                  </a:lnTo>
                  <a:lnTo>
                    <a:pt x="2126" y="2364"/>
                  </a:lnTo>
                  <a:lnTo>
                    <a:pt x="2142" y="2347"/>
                  </a:lnTo>
                  <a:lnTo>
                    <a:pt x="2155" y="2326"/>
                  </a:lnTo>
                  <a:lnTo>
                    <a:pt x="2163" y="2304"/>
                  </a:lnTo>
                  <a:lnTo>
                    <a:pt x="2166" y="2278"/>
                  </a:lnTo>
                  <a:lnTo>
                    <a:pt x="3303" y="2278"/>
                  </a:lnTo>
                  <a:lnTo>
                    <a:pt x="3335" y="2282"/>
                  </a:lnTo>
                  <a:lnTo>
                    <a:pt x="3366" y="2291"/>
                  </a:lnTo>
                  <a:lnTo>
                    <a:pt x="3394" y="2306"/>
                  </a:lnTo>
                  <a:lnTo>
                    <a:pt x="3419" y="2326"/>
                  </a:lnTo>
                  <a:lnTo>
                    <a:pt x="3438" y="2350"/>
                  </a:lnTo>
                  <a:lnTo>
                    <a:pt x="3453" y="2378"/>
                  </a:lnTo>
                  <a:lnTo>
                    <a:pt x="3462" y="2409"/>
                  </a:lnTo>
                  <a:lnTo>
                    <a:pt x="3466" y="2441"/>
                  </a:lnTo>
                  <a:lnTo>
                    <a:pt x="3462" y="2474"/>
                  </a:lnTo>
                  <a:lnTo>
                    <a:pt x="3453" y="2505"/>
                  </a:lnTo>
                  <a:lnTo>
                    <a:pt x="3438" y="2533"/>
                  </a:lnTo>
                  <a:lnTo>
                    <a:pt x="3419" y="2556"/>
                  </a:lnTo>
                  <a:lnTo>
                    <a:pt x="3394" y="2576"/>
                  </a:lnTo>
                  <a:lnTo>
                    <a:pt x="3366" y="2591"/>
                  </a:lnTo>
                  <a:lnTo>
                    <a:pt x="3335" y="2601"/>
                  </a:lnTo>
                  <a:lnTo>
                    <a:pt x="3303" y="2604"/>
                  </a:lnTo>
                  <a:lnTo>
                    <a:pt x="162" y="2604"/>
                  </a:lnTo>
                  <a:lnTo>
                    <a:pt x="130" y="2601"/>
                  </a:lnTo>
                  <a:lnTo>
                    <a:pt x="99" y="2591"/>
                  </a:lnTo>
                  <a:lnTo>
                    <a:pt x="71" y="2576"/>
                  </a:lnTo>
                  <a:lnTo>
                    <a:pt x="48" y="2556"/>
                  </a:lnTo>
                  <a:lnTo>
                    <a:pt x="28" y="2533"/>
                  </a:lnTo>
                  <a:lnTo>
                    <a:pt x="13" y="2505"/>
                  </a:lnTo>
                  <a:lnTo>
                    <a:pt x="3" y="2474"/>
                  </a:lnTo>
                  <a:lnTo>
                    <a:pt x="0" y="2441"/>
                  </a:lnTo>
                  <a:lnTo>
                    <a:pt x="3" y="2409"/>
                  </a:lnTo>
                  <a:lnTo>
                    <a:pt x="13" y="2378"/>
                  </a:lnTo>
                  <a:lnTo>
                    <a:pt x="28" y="2350"/>
                  </a:lnTo>
                  <a:lnTo>
                    <a:pt x="48" y="2326"/>
                  </a:lnTo>
                  <a:lnTo>
                    <a:pt x="71" y="2306"/>
                  </a:lnTo>
                  <a:lnTo>
                    <a:pt x="99" y="2291"/>
                  </a:lnTo>
                  <a:lnTo>
                    <a:pt x="130" y="2282"/>
                  </a:lnTo>
                  <a:lnTo>
                    <a:pt x="162" y="2278"/>
                  </a:lnTo>
                  <a:close/>
                  <a:moveTo>
                    <a:pt x="324" y="217"/>
                  </a:moveTo>
                  <a:lnTo>
                    <a:pt x="300" y="220"/>
                  </a:lnTo>
                  <a:lnTo>
                    <a:pt x="277" y="229"/>
                  </a:lnTo>
                  <a:lnTo>
                    <a:pt x="257" y="240"/>
                  </a:lnTo>
                  <a:lnTo>
                    <a:pt x="240" y="257"/>
                  </a:lnTo>
                  <a:lnTo>
                    <a:pt x="228" y="278"/>
                  </a:lnTo>
                  <a:lnTo>
                    <a:pt x="220" y="300"/>
                  </a:lnTo>
                  <a:lnTo>
                    <a:pt x="217" y="325"/>
                  </a:lnTo>
                  <a:lnTo>
                    <a:pt x="217" y="1737"/>
                  </a:lnTo>
                  <a:lnTo>
                    <a:pt x="220" y="1761"/>
                  </a:lnTo>
                  <a:lnTo>
                    <a:pt x="228" y="1784"/>
                  </a:lnTo>
                  <a:lnTo>
                    <a:pt x="240" y="1804"/>
                  </a:lnTo>
                  <a:lnTo>
                    <a:pt x="257" y="1821"/>
                  </a:lnTo>
                  <a:lnTo>
                    <a:pt x="277" y="1834"/>
                  </a:lnTo>
                  <a:lnTo>
                    <a:pt x="300" y="1842"/>
                  </a:lnTo>
                  <a:lnTo>
                    <a:pt x="324" y="1844"/>
                  </a:lnTo>
                  <a:lnTo>
                    <a:pt x="3140" y="1844"/>
                  </a:lnTo>
                  <a:lnTo>
                    <a:pt x="3166" y="1842"/>
                  </a:lnTo>
                  <a:lnTo>
                    <a:pt x="3188" y="1834"/>
                  </a:lnTo>
                  <a:lnTo>
                    <a:pt x="3209" y="1821"/>
                  </a:lnTo>
                  <a:lnTo>
                    <a:pt x="3226" y="1804"/>
                  </a:lnTo>
                  <a:lnTo>
                    <a:pt x="3238" y="1784"/>
                  </a:lnTo>
                  <a:lnTo>
                    <a:pt x="3246" y="1761"/>
                  </a:lnTo>
                  <a:lnTo>
                    <a:pt x="3249" y="1737"/>
                  </a:lnTo>
                  <a:lnTo>
                    <a:pt x="3249" y="325"/>
                  </a:lnTo>
                  <a:lnTo>
                    <a:pt x="3246" y="300"/>
                  </a:lnTo>
                  <a:lnTo>
                    <a:pt x="3238" y="278"/>
                  </a:lnTo>
                  <a:lnTo>
                    <a:pt x="3226" y="257"/>
                  </a:lnTo>
                  <a:lnTo>
                    <a:pt x="3209" y="240"/>
                  </a:lnTo>
                  <a:lnTo>
                    <a:pt x="3188" y="229"/>
                  </a:lnTo>
                  <a:lnTo>
                    <a:pt x="3166" y="220"/>
                  </a:lnTo>
                  <a:lnTo>
                    <a:pt x="3140" y="217"/>
                  </a:lnTo>
                  <a:lnTo>
                    <a:pt x="324" y="217"/>
                  </a:lnTo>
                  <a:close/>
                  <a:moveTo>
                    <a:pt x="324" y="0"/>
                  </a:moveTo>
                  <a:lnTo>
                    <a:pt x="3140" y="0"/>
                  </a:lnTo>
                  <a:lnTo>
                    <a:pt x="3185" y="3"/>
                  </a:lnTo>
                  <a:lnTo>
                    <a:pt x="3227" y="12"/>
                  </a:lnTo>
                  <a:lnTo>
                    <a:pt x="3267" y="26"/>
                  </a:lnTo>
                  <a:lnTo>
                    <a:pt x="3305" y="45"/>
                  </a:lnTo>
                  <a:lnTo>
                    <a:pt x="3340" y="67"/>
                  </a:lnTo>
                  <a:lnTo>
                    <a:pt x="3371" y="95"/>
                  </a:lnTo>
                  <a:lnTo>
                    <a:pt x="3398" y="126"/>
                  </a:lnTo>
                  <a:lnTo>
                    <a:pt x="3422" y="161"/>
                  </a:lnTo>
                  <a:lnTo>
                    <a:pt x="3440" y="199"/>
                  </a:lnTo>
                  <a:lnTo>
                    <a:pt x="3455" y="238"/>
                  </a:lnTo>
                  <a:lnTo>
                    <a:pt x="3463" y="281"/>
                  </a:lnTo>
                  <a:lnTo>
                    <a:pt x="3466" y="325"/>
                  </a:lnTo>
                  <a:lnTo>
                    <a:pt x="3466" y="1737"/>
                  </a:lnTo>
                  <a:lnTo>
                    <a:pt x="3463" y="1780"/>
                  </a:lnTo>
                  <a:lnTo>
                    <a:pt x="3455" y="1822"/>
                  </a:lnTo>
                  <a:lnTo>
                    <a:pt x="3440" y="1863"/>
                  </a:lnTo>
                  <a:lnTo>
                    <a:pt x="3422" y="1900"/>
                  </a:lnTo>
                  <a:lnTo>
                    <a:pt x="3398" y="1935"/>
                  </a:lnTo>
                  <a:lnTo>
                    <a:pt x="3371" y="1966"/>
                  </a:lnTo>
                  <a:lnTo>
                    <a:pt x="3340" y="1994"/>
                  </a:lnTo>
                  <a:lnTo>
                    <a:pt x="3305" y="2017"/>
                  </a:lnTo>
                  <a:lnTo>
                    <a:pt x="3267" y="2036"/>
                  </a:lnTo>
                  <a:lnTo>
                    <a:pt x="3227" y="2050"/>
                  </a:lnTo>
                  <a:lnTo>
                    <a:pt x="3185" y="2058"/>
                  </a:lnTo>
                  <a:lnTo>
                    <a:pt x="3140" y="2061"/>
                  </a:lnTo>
                  <a:lnTo>
                    <a:pt x="324" y="2061"/>
                  </a:lnTo>
                  <a:lnTo>
                    <a:pt x="281" y="2058"/>
                  </a:lnTo>
                  <a:lnTo>
                    <a:pt x="239" y="2050"/>
                  </a:lnTo>
                  <a:lnTo>
                    <a:pt x="198" y="2036"/>
                  </a:lnTo>
                  <a:lnTo>
                    <a:pt x="161" y="2017"/>
                  </a:lnTo>
                  <a:lnTo>
                    <a:pt x="127" y="1994"/>
                  </a:lnTo>
                  <a:lnTo>
                    <a:pt x="95" y="1966"/>
                  </a:lnTo>
                  <a:lnTo>
                    <a:pt x="68" y="1935"/>
                  </a:lnTo>
                  <a:lnTo>
                    <a:pt x="45" y="1900"/>
                  </a:lnTo>
                  <a:lnTo>
                    <a:pt x="26" y="1863"/>
                  </a:lnTo>
                  <a:lnTo>
                    <a:pt x="12" y="1822"/>
                  </a:lnTo>
                  <a:lnTo>
                    <a:pt x="3" y="1780"/>
                  </a:lnTo>
                  <a:lnTo>
                    <a:pt x="0" y="1737"/>
                  </a:lnTo>
                  <a:lnTo>
                    <a:pt x="0" y="325"/>
                  </a:lnTo>
                  <a:lnTo>
                    <a:pt x="3" y="281"/>
                  </a:lnTo>
                  <a:lnTo>
                    <a:pt x="12" y="238"/>
                  </a:lnTo>
                  <a:lnTo>
                    <a:pt x="26" y="199"/>
                  </a:lnTo>
                  <a:lnTo>
                    <a:pt x="45" y="161"/>
                  </a:lnTo>
                  <a:lnTo>
                    <a:pt x="68" y="126"/>
                  </a:lnTo>
                  <a:lnTo>
                    <a:pt x="95" y="95"/>
                  </a:lnTo>
                  <a:lnTo>
                    <a:pt x="127" y="67"/>
                  </a:lnTo>
                  <a:lnTo>
                    <a:pt x="161" y="45"/>
                  </a:lnTo>
                  <a:lnTo>
                    <a:pt x="198" y="26"/>
                  </a:lnTo>
                  <a:lnTo>
                    <a:pt x="239" y="12"/>
                  </a:lnTo>
                  <a:lnTo>
                    <a:pt x="281" y="3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7943996" y="3087278"/>
              <a:ext cx="419169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400" b="1" dirty="0">
                  <a:solidFill>
                    <a:schemeClr val="bg1"/>
                  </a:solidFill>
                </a:rPr>
                <a:t>구현 방법</a:t>
              </a:r>
              <a:endParaRPr lang="en-US" altLang="ko-KR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직사각형 28"/>
          <p:cNvSpPr/>
          <p:nvPr/>
        </p:nvSpPr>
        <p:spPr>
          <a:xfrm>
            <a:off x="2798536" y="5948762"/>
            <a:ext cx="1555666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</a:rPr>
              <a:t>Q &amp; A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2904818" y="389437"/>
            <a:ext cx="39234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ko-KR" altLang="en-US" sz="2400" b="1" dirty="0">
                <a:solidFill>
                  <a:schemeClr val="bg1"/>
                </a:solidFill>
              </a:rPr>
              <a:t>주제  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249699" y="1463078"/>
            <a:ext cx="3905250" cy="3903663"/>
            <a:chOff x="2249699" y="1463078"/>
            <a:chExt cx="3905250" cy="3903663"/>
          </a:xfrm>
        </p:grpSpPr>
        <p:sp>
          <p:nvSpPr>
            <p:cNvPr id="5" name="Freeform 7"/>
            <p:cNvSpPr>
              <a:spLocks noEditPoints="1"/>
            </p:cNvSpPr>
            <p:nvPr/>
          </p:nvSpPr>
          <p:spPr bwMode="auto">
            <a:xfrm rot="8100000">
              <a:off x="2249699" y="1463078"/>
              <a:ext cx="3905250" cy="3903663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66912" y="2984022"/>
              <a:ext cx="227082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000" b="1" i="1" dirty="0">
                  <a:solidFill>
                    <a:schemeClr val="bg1"/>
                  </a:solidFill>
                </a:rPr>
                <a:t>INDEX</a:t>
              </a:r>
            </a:p>
          </p:txBody>
        </p:sp>
      </p:grpSp>
      <p:sp>
        <p:nvSpPr>
          <p:cNvPr id="2" name="AutoShape 2" descr="Idea free icon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4391305" y="88435"/>
            <a:ext cx="1087978" cy="1087978"/>
            <a:chOff x="10038224" y="2597075"/>
            <a:chExt cx="1087978" cy="1087978"/>
          </a:xfrm>
        </p:grpSpPr>
        <p:sp>
          <p:nvSpPr>
            <p:cNvPr id="32" name="타원 31"/>
            <p:cNvSpPr/>
            <p:nvPr/>
          </p:nvSpPr>
          <p:spPr>
            <a:xfrm>
              <a:off x="10038224" y="2597075"/>
              <a:ext cx="1087978" cy="1087978"/>
            </a:xfrm>
            <a:prstGeom prst="ellipse">
              <a:avLst/>
            </a:prstGeom>
            <a:solidFill>
              <a:srgbClr val="EEB5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124" name="Picture 4" descr="C:\Users\진주\Downloads\idea (1)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42596" y="2686785"/>
              <a:ext cx="904874" cy="9048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그룹 6"/>
          <p:cNvGrpSpPr/>
          <p:nvPr/>
        </p:nvGrpSpPr>
        <p:grpSpPr>
          <a:xfrm>
            <a:off x="7164661" y="1974580"/>
            <a:ext cx="4655453" cy="1087978"/>
            <a:chOff x="6963192" y="2764399"/>
            <a:chExt cx="4655453" cy="1087978"/>
          </a:xfrm>
        </p:grpSpPr>
        <p:grpSp>
          <p:nvGrpSpPr>
            <p:cNvPr id="21" name="그룹 20"/>
            <p:cNvGrpSpPr/>
            <p:nvPr/>
          </p:nvGrpSpPr>
          <p:grpSpPr>
            <a:xfrm>
              <a:off x="6963192" y="2764399"/>
              <a:ext cx="1087978" cy="1087978"/>
              <a:chOff x="8518338" y="2423791"/>
              <a:chExt cx="1087978" cy="1087978"/>
            </a:xfrm>
          </p:grpSpPr>
          <p:sp>
            <p:nvSpPr>
              <p:cNvPr id="11" name="타원 10"/>
              <p:cNvSpPr/>
              <p:nvPr/>
            </p:nvSpPr>
            <p:spPr>
              <a:xfrm>
                <a:off x="8518338" y="2423791"/>
                <a:ext cx="1087978" cy="1087978"/>
              </a:xfrm>
              <a:prstGeom prst="ellipse">
                <a:avLst/>
              </a:prstGeom>
              <a:solidFill>
                <a:srgbClr val="7E5478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pic>
            <p:nvPicPr>
              <p:cNvPr id="22" name="그림 2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34544" y="2629141"/>
                <a:ext cx="762314" cy="696503"/>
              </a:xfrm>
              <a:prstGeom prst="rect">
                <a:avLst/>
              </a:prstGeom>
            </p:spPr>
          </p:pic>
        </p:grpSp>
        <p:sp>
          <p:nvSpPr>
            <p:cNvPr id="34" name="직사각형 33"/>
            <p:cNvSpPr/>
            <p:nvPr/>
          </p:nvSpPr>
          <p:spPr>
            <a:xfrm>
              <a:off x="7695207" y="3111924"/>
              <a:ext cx="392343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lang="ko-KR" altLang="en-US" sz="2400" b="1" dirty="0">
                  <a:solidFill>
                    <a:schemeClr val="bg1"/>
                  </a:solidFill>
                </a:rPr>
                <a:t>추진 일정</a:t>
              </a:r>
            </a:p>
          </p:txBody>
        </p:sp>
      </p:grpSp>
      <p:pic>
        <p:nvPicPr>
          <p:cNvPr id="5125" name="Picture 5" descr="C:\Users\진주\Downloads\question-mark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9133" y="5843328"/>
            <a:ext cx="751765" cy="751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그룹 9"/>
          <p:cNvGrpSpPr/>
          <p:nvPr/>
        </p:nvGrpSpPr>
        <p:grpSpPr>
          <a:xfrm>
            <a:off x="7195193" y="3689040"/>
            <a:ext cx="5358049" cy="1087978"/>
            <a:chOff x="6939077" y="2883982"/>
            <a:chExt cx="5358049" cy="1087978"/>
          </a:xfrm>
        </p:grpSpPr>
        <p:sp>
          <p:nvSpPr>
            <p:cNvPr id="31" name="타원 30"/>
            <p:cNvSpPr/>
            <p:nvPr/>
          </p:nvSpPr>
          <p:spPr>
            <a:xfrm>
              <a:off x="6939077" y="2883982"/>
              <a:ext cx="1087978" cy="1087978"/>
            </a:xfrm>
            <a:prstGeom prst="ellipse">
              <a:avLst/>
            </a:prstGeom>
            <a:solidFill>
              <a:srgbClr val="68CEC5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8105433" y="3101299"/>
              <a:ext cx="419169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400" b="1" dirty="0">
                  <a:solidFill>
                    <a:schemeClr val="bg1"/>
                  </a:solidFill>
                </a:rPr>
                <a:t>회의 내용</a:t>
              </a:r>
              <a:endParaRPr lang="en-US" altLang="ko-KR" sz="2400" b="1" dirty="0">
                <a:solidFill>
                  <a:schemeClr val="bg1"/>
                </a:solidFill>
              </a:endParaRPr>
            </a:p>
          </p:txBody>
        </p:sp>
        <p:pic>
          <p:nvPicPr>
            <p:cNvPr id="1026" name="Picture 2" descr="C:\Users\진주\Downloads\businessmen-having-a-group-conference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9681" y="2984023"/>
              <a:ext cx="861774" cy="861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그룹 12"/>
          <p:cNvGrpSpPr/>
          <p:nvPr/>
        </p:nvGrpSpPr>
        <p:grpSpPr>
          <a:xfrm>
            <a:off x="6229832" y="5125589"/>
            <a:ext cx="4679701" cy="1087978"/>
            <a:chOff x="5733438" y="5230093"/>
            <a:chExt cx="4679701" cy="1087978"/>
          </a:xfrm>
        </p:grpSpPr>
        <p:sp>
          <p:nvSpPr>
            <p:cNvPr id="35" name="타원 34"/>
            <p:cNvSpPr/>
            <p:nvPr/>
          </p:nvSpPr>
          <p:spPr>
            <a:xfrm>
              <a:off x="5733438" y="5230093"/>
              <a:ext cx="1087978" cy="1087978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pic>
          <p:nvPicPr>
            <p:cNvPr id="36" name="Picture 2" descr="C:\Users\진주\Downloads\icon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80218" y="5375448"/>
              <a:ext cx="784045" cy="7840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직사각형 36"/>
            <p:cNvSpPr/>
            <p:nvPr/>
          </p:nvSpPr>
          <p:spPr>
            <a:xfrm>
              <a:off x="6489701" y="5527137"/>
              <a:ext cx="392343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lang="ko-KR" altLang="en-US" sz="2400" b="1" dirty="0">
                  <a:solidFill>
                    <a:schemeClr val="bg1"/>
                  </a:solidFill>
                </a:rPr>
                <a:t>진행 상황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996199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311048" y="2230854"/>
            <a:ext cx="2265432" cy="2555026"/>
            <a:chOff x="311048" y="1828081"/>
            <a:chExt cx="2265432" cy="2555026"/>
          </a:xfrm>
        </p:grpSpPr>
        <p:sp>
          <p:nvSpPr>
            <p:cNvPr id="42" name="TextBox 41"/>
            <p:cNvSpPr txBox="1"/>
            <p:nvPr/>
          </p:nvSpPr>
          <p:spPr>
            <a:xfrm>
              <a:off x="311048" y="3859887"/>
              <a:ext cx="22654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미세먼지</a:t>
              </a:r>
              <a:endParaRPr lang="en-US" altLang="ko-KR" sz="28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05" t="9351" r="11963" b="21385"/>
            <a:stretch/>
          </p:blipFill>
          <p:spPr>
            <a:xfrm>
              <a:off x="474677" y="1828081"/>
              <a:ext cx="1905855" cy="1768774"/>
            </a:xfrm>
            <a:prstGeom prst="rect">
              <a:avLst/>
            </a:prstGeom>
          </p:spPr>
        </p:pic>
      </p:grpSp>
      <p:grpSp>
        <p:nvGrpSpPr>
          <p:cNvPr id="14" name="그룹 13"/>
          <p:cNvGrpSpPr/>
          <p:nvPr/>
        </p:nvGrpSpPr>
        <p:grpSpPr>
          <a:xfrm>
            <a:off x="3334794" y="2112564"/>
            <a:ext cx="2265432" cy="2673316"/>
            <a:chOff x="3162939" y="1709791"/>
            <a:chExt cx="2265432" cy="267331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05" t="10563" r="14040" b="22944"/>
            <a:stretch/>
          </p:blipFill>
          <p:spPr>
            <a:xfrm>
              <a:off x="3228409" y="1709791"/>
              <a:ext cx="2188134" cy="2005354"/>
            </a:xfrm>
            <a:prstGeom prst="rect">
              <a:avLst/>
            </a:prstGeom>
          </p:spPr>
        </p:pic>
        <p:sp>
          <p:nvSpPr>
            <p:cNvPr id="11" name="TextBox 41"/>
            <p:cNvSpPr txBox="1"/>
            <p:nvPr/>
          </p:nvSpPr>
          <p:spPr>
            <a:xfrm>
              <a:off x="3162939" y="3859887"/>
              <a:ext cx="22654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지문인식</a:t>
              </a:r>
              <a:endParaRPr lang="en-US" altLang="ko-KR" sz="28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6358540" y="2184048"/>
            <a:ext cx="2303596" cy="2608176"/>
            <a:chOff x="6264420" y="1781275"/>
            <a:chExt cx="2303596" cy="2608176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727"/>
            <a:stretch/>
          </p:blipFill>
          <p:spPr>
            <a:xfrm>
              <a:off x="6264420" y="1781275"/>
              <a:ext cx="2133984" cy="1862386"/>
            </a:xfrm>
            <a:prstGeom prst="rect">
              <a:avLst/>
            </a:prstGeom>
          </p:spPr>
        </p:pic>
        <p:sp>
          <p:nvSpPr>
            <p:cNvPr id="12" name="TextBox 41"/>
            <p:cNvSpPr txBox="1"/>
            <p:nvPr/>
          </p:nvSpPr>
          <p:spPr>
            <a:xfrm>
              <a:off x="6302584" y="3866231"/>
              <a:ext cx="22654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화재경보</a:t>
              </a:r>
              <a:endParaRPr lang="en-US" altLang="ko-KR" sz="28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9420451" y="2009049"/>
            <a:ext cx="2510937" cy="2776831"/>
            <a:chOff x="9420451" y="1606276"/>
            <a:chExt cx="2510937" cy="2776831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492"/>
            <a:stretch/>
          </p:blipFill>
          <p:spPr>
            <a:xfrm>
              <a:off x="9420451" y="1606276"/>
              <a:ext cx="2510937" cy="2147069"/>
            </a:xfrm>
            <a:prstGeom prst="rect">
              <a:avLst/>
            </a:prstGeom>
          </p:spPr>
        </p:pic>
        <p:sp>
          <p:nvSpPr>
            <p:cNvPr id="13" name="TextBox 41"/>
            <p:cNvSpPr txBox="1"/>
            <p:nvPr/>
          </p:nvSpPr>
          <p:spPr>
            <a:xfrm>
              <a:off x="9583741" y="3859887"/>
              <a:ext cx="22654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지진감지</a:t>
              </a:r>
              <a:endParaRPr lang="en-US" altLang="ko-KR" sz="28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500233" y="-25787"/>
            <a:ext cx="1714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i="1" dirty="0">
                <a:solidFill>
                  <a:schemeClr val="bg1"/>
                </a:solidFill>
              </a:rPr>
              <a:t>주제</a:t>
            </a:r>
          </a:p>
          <a:p>
            <a:r>
              <a:rPr lang="ko-KR" altLang="en-US" sz="2000" b="1" i="1" dirty="0">
                <a:solidFill>
                  <a:schemeClr val="bg1"/>
                </a:solidFill>
              </a:rPr>
              <a:t> </a:t>
            </a:r>
            <a:r>
              <a:rPr lang="ko-KR" altLang="en-US" b="1" i="1" dirty="0">
                <a:solidFill>
                  <a:schemeClr val="bg1"/>
                </a:solidFill>
              </a:rPr>
              <a:t>  세부 사항</a:t>
            </a:r>
            <a:endParaRPr lang="en-US" altLang="ko-KR" b="1" i="1" dirty="0">
              <a:solidFill>
                <a:schemeClr val="bg1"/>
              </a:solidFill>
            </a:endParaRPr>
          </a:p>
        </p:txBody>
      </p:sp>
      <p:cxnSp>
        <p:nvCxnSpPr>
          <p:cNvPr id="25" name="Straight Connector 12"/>
          <p:cNvCxnSpPr/>
          <p:nvPr/>
        </p:nvCxnSpPr>
        <p:spPr>
          <a:xfrm>
            <a:off x="574718" y="318462"/>
            <a:ext cx="12690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/>
          <p:cNvGrpSpPr/>
          <p:nvPr/>
        </p:nvGrpSpPr>
        <p:grpSpPr>
          <a:xfrm>
            <a:off x="76866" y="142291"/>
            <a:ext cx="448705" cy="327661"/>
            <a:chOff x="964986" y="741745"/>
            <a:chExt cx="448705" cy="327661"/>
          </a:xfrm>
        </p:grpSpPr>
        <p:sp>
          <p:nvSpPr>
            <p:cNvPr id="27" name="Freeform 8"/>
            <p:cNvSpPr>
              <a:spLocks/>
            </p:cNvSpPr>
            <p:nvPr/>
          </p:nvSpPr>
          <p:spPr bwMode="auto">
            <a:xfrm rot="4608704">
              <a:off x="1277022" y="808067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6"/>
            <p:cNvSpPr>
              <a:spLocks/>
            </p:cNvSpPr>
            <p:nvPr/>
          </p:nvSpPr>
          <p:spPr bwMode="auto">
            <a:xfrm rot="6515557">
              <a:off x="964986" y="936569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7"/>
            <p:cNvSpPr>
              <a:spLocks noEditPoints="1"/>
            </p:cNvSpPr>
            <p:nvPr/>
          </p:nvSpPr>
          <p:spPr bwMode="auto">
            <a:xfrm rot="8100000">
              <a:off x="1093815" y="741745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22" name="Picture 2" descr="C:\Users\진주\Downloads\apartment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447" y="4560682"/>
            <a:ext cx="1967106" cy="1967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 rot="2076142">
            <a:off x="1772536" y="4503751"/>
            <a:ext cx="35394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+mn-ea"/>
              </a:rPr>
              <a:t>· · · · · · · · · · · · · · · · · · &gt; </a:t>
            </a:r>
            <a:endParaRPr lang="ko-KR" altLang="en-US" sz="2000" b="1" dirty="0"/>
          </a:p>
        </p:txBody>
      </p:sp>
      <p:sp>
        <p:nvSpPr>
          <p:cNvPr id="30" name="직사각형 29"/>
          <p:cNvSpPr/>
          <p:nvPr/>
        </p:nvSpPr>
        <p:spPr>
          <a:xfrm rot="8386042">
            <a:off x="7006469" y="4580979"/>
            <a:ext cx="35394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+mn-ea"/>
              </a:rPr>
              <a:t>· · · · · · · · · · · · · · · · · · &gt; </a:t>
            </a:r>
            <a:endParaRPr lang="ko-KR" altLang="en-US" sz="2000" b="1" dirty="0"/>
          </a:p>
        </p:txBody>
      </p:sp>
      <p:sp>
        <p:nvSpPr>
          <p:cNvPr id="31" name="직사각형 30"/>
          <p:cNvSpPr/>
          <p:nvPr/>
        </p:nvSpPr>
        <p:spPr>
          <a:xfrm rot="3296418">
            <a:off x="4057309" y="4088461"/>
            <a:ext cx="20228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+mn-ea"/>
              </a:rPr>
              <a:t>· · · · · · &gt; </a:t>
            </a:r>
            <a:endParaRPr lang="ko-KR" altLang="en-US" sz="2000" b="1" dirty="0"/>
          </a:p>
        </p:txBody>
      </p:sp>
      <p:sp>
        <p:nvSpPr>
          <p:cNvPr id="32" name="직사각형 31"/>
          <p:cNvSpPr/>
          <p:nvPr/>
        </p:nvSpPr>
        <p:spPr>
          <a:xfrm rot="7364594">
            <a:off x="6282043" y="3910562"/>
            <a:ext cx="15950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+mn-ea"/>
              </a:rPr>
              <a:t>· · · · · · &gt; 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2022816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65896E-6 L 6.25E-7 -0.1951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75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25434E-6 L -0.00235 -0.1886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943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3.12139E-6 L 0.0013 -0.1886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943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84971E-6 L -0.0013 -0.1907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54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996940" y="1846221"/>
            <a:ext cx="4198121" cy="3104004"/>
            <a:chOff x="4009833" y="1990434"/>
            <a:chExt cx="4198121" cy="3104004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349"/>
            <a:stretch/>
          </p:blipFill>
          <p:spPr>
            <a:xfrm>
              <a:off x="4688308" y="1990434"/>
              <a:ext cx="2841172" cy="2376663"/>
            </a:xfrm>
            <a:prstGeom prst="rect">
              <a:avLst/>
            </a:prstGeom>
          </p:spPr>
        </p:pic>
        <p:sp>
          <p:nvSpPr>
            <p:cNvPr id="16" name="TextBox 41"/>
            <p:cNvSpPr txBox="1"/>
            <p:nvPr/>
          </p:nvSpPr>
          <p:spPr>
            <a:xfrm>
              <a:off x="4009833" y="4632773"/>
              <a:ext cx="41981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센서 데이터 수집 및 분석</a:t>
              </a:r>
              <a:endParaRPr lang="en-US" altLang="ko-KR" sz="24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00233" y="-25787"/>
            <a:ext cx="1714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i="1" dirty="0">
                <a:solidFill>
                  <a:schemeClr val="bg1"/>
                </a:solidFill>
              </a:rPr>
              <a:t>주제</a:t>
            </a:r>
          </a:p>
          <a:p>
            <a:r>
              <a:rPr lang="ko-KR" altLang="en-US" sz="2000" b="1" i="1" dirty="0">
                <a:solidFill>
                  <a:schemeClr val="bg1"/>
                </a:solidFill>
              </a:rPr>
              <a:t> </a:t>
            </a:r>
            <a:r>
              <a:rPr lang="ko-KR" altLang="en-US" b="1" i="1" dirty="0">
                <a:solidFill>
                  <a:schemeClr val="bg1"/>
                </a:solidFill>
              </a:rPr>
              <a:t>  세부 사항</a:t>
            </a:r>
            <a:endParaRPr lang="en-US" altLang="ko-KR" b="1" i="1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2"/>
          <p:cNvCxnSpPr/>
          <p:nvPr/>
        </p:nvCxnSpPr>
        <p:spPr>
          <a:xfrm>
            <a:off x="574718" y="318462"/>
            <a:ext cx="12690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6866" y="142291"/>
            <a:ext cx="448705" cy="327661"/>
            <a:chOff x="964986" y="741745"/>
            <a:chExt cx="448705" cy="327661"/>
          </a:xfrm>
        </p:grpSpPr>
        <p:sp>
          <p:nvSpPr>
            <p:cNvPr id="13" name="Freeform 8"/>
            <p:cNvSpPr>
              <a:spLocks/>
            </p:cNvSpPr>
            <p:nvPr/>
          </p:nvSpPr>
          <p:spPr bwMode="auto">
            <a:xfrm rot="4608704">
              <a:off x="1277022" y="808067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 rot="6515557">
              <a:off x="964986" y="936569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7"/>
            <p:cNvSpPr>
              <a:spLocks noEditPoints="1"/>
            </p:cNvSpPr>
            <p:nvPr/>
          </p:nvSpPr>
          <p:spPr bwMode="auto">
            <a:xfrm rot="8100000">
              <a:off x="1093815" y="741745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580203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타원 66"/>
          <p:cNvSpPr/>
          <p:nvPr/>
        </p:nvSpPr>
        <p:spPr>
          <a:xfrm>
            <a:off x="3810000" y="995680"/>
            <a:ext cx="4185920" cy="4185920"/>
          </a:xfrm>
          <a:prstGeom prst="ellipse">
            <a:avLst/>
          </a:prstGeom>
          <a:noFill/>
          <a:ln w="381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/>
          <p:cNvSpPr/>
          <p:nvPr/>
        </p:nvSpPr>
        <p:spPr>
          <a:xfrm>
            <a:off x="6678240" y="1790173"/>
            <a:ext cx="2438400" cy="2438400"/>
          </a:xfrm>
          <a:prstGeom prst="ellipse">
            <a:avLst/>
          </a:prstGeom>
          <a:gradFill flip="none" rotWithShape="1">
            <a:gsLst>
              <a:gs pos="14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/>
          <p:cNvSpPr/>
          <p:nvPr/>
        </p:nvSpPr>
        <p:spPr>
          <a:xfrm>
            <a:off x="3182956" y="822959"/>
            <a:ext cx="2438400" cy="2438400"/>
          </a:xfrm>
          <a:prstGeom prst="ellipse">
            <a:avLst/>
          </a:prstGeom>
          <a:gradFill flip="none" rotWithShape="1">
            <a:gsLst>
              <a:gs pos="14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5" name="그룹 114"/>
          <p:cNvGrpSpPr/>
          <p:nvPr/>
        </p:nvGrpSpPr>
        <p:grpSpPr>
          <a:xfrm>
            <a:off x="776803" y="2044478"/>
            <a:ext cx="3257840" cy="1620732"/>
            <a:chOff x="9481967" y="2440119"/>
            <a:chExt cx="3257840" cy="1620732"/>
          </a:xfrm>
        </p:grpSpPr>
        <p:grpSp>
          <p:nvGrpSpPr>
            <p:cNvPr id="96" name="그룹 95"/>
            <p:cNvGrpSpPr/>
            <p:nvPr/>
          </p:nvGrpSpPr>
          <p:grpSpPr>
            <a:xfrm>
              <a:off x="9481967" y="2440119"/>
              <a:ext cx="2516992" cy="523220"/>
              <a:chOff x="9618946" y="4696828"/>
              <a:chExt cx="2516992" cy="523220"/>
            </a:xfrm>
          </p:grpSpPr>
          <p:grpSp>
            <p:nvGrpSpPr>
              <p:cNvPr id="88" name="그룹 87"/>
              <p:cNvGrpSpPr/>
              <p:nvPr/>
            </p:nvGrpSpPr>
            <p:grpSpPr>
              <a:xfrm>
                <a:off x="9618946" y="4846851"/>
                <a:ext cx="448705" cy="327661"/>
                <a:chOff x="476796" y="4078817"/>
                <a:chExt cx="448705" cy="327661"/>
              </a:xfrm>
            </p:grpSpPr>
            <p:sp>
              <p:nvSpPr>
                <p:cNvPr id="89" name="Freeform 8"/>
                <p:cNvSpPr>
                  <a:spLocks/>
                </p:cNvSpPr>
                <p:nvPr/>
              </p:nvSpPr>
              <p:spPr bwMode="auto">
                <a:xfrm rot="4608704">
                  <a:off x="788832" y="4145139"/>
                  <a:ext cx="49439" cy="49508"/>
                </a:xfrm>
                <a:custGeom>
                  <a:avLst/>
                  <a:gdLst>
                    <a:gd name="T0" fmla="*/ 1434 w 1434"/>
                    <a:gd name="T1" fmla="*/ 0 h 1435"/>
                    <a:gd name="T2" fmla="*/ 1434 w 1434"/>
                    <a:gd name="T3" fmla="*/ 410 h 1435"/>
                    <a:gd name="T4" fmla="*/ 1323 w 1434"/>
                    <a:gd name="T5" fmla="*/ 416 h 1435"/>
                    <a:gd name="T6" fmla="*/ 1215 w 1434"/>
                    <a:gd name="T7" fmla="*/ 434 h 1435"/>
                    <a:gd name="T8" fmla="*/ 1111 w 1434"/>
                    <a:gd name="T9" fmla="*/ 462 h 1435"/>
                    <a:gd name="T10" fmla="*/ 1011 w 1434"/>
                    <a:gd name="T11" fmla="*/ 500 h 1435"/>
                    <a:gd name="T12" fmla="*/ 918 w 1434"/>
                    <a:gd name="T13" fmla="*/ 550 h 1435"/>
                    <a:gd name="T14" fmla="*/ 830 w 1434"/>
                    <a:gd name="T15" fmla="*/ 608 h 1435"/>
                    <a:gd name="T16" fmla="*/ 748 w 1434"/>
                    <a:gd name="T17" fmla="*/ 673 h 1435"/>
                    <a:gd name="T18" fmla="*/ 674 w 1434"/>
                    <a:gd name="T19" fmla="*/ 747 h 1435"/>
                    <a:gd name="T20" fmla="*/ 609 w 1434"/>
                    <a:gd name="T21" fmla="*/ 829 h 1435"/>
                    <a:gd name="T22" fmla="*/ 551 w 1434"/>
                    <a:gd name="T23" fmla="*/ 916 h 1435"/>
                    <a:gd name="T24" fmla="*/ 501 w 1434"/>
                    <a:gd name="T25" fmla="*/ 1010 h 1435"/>
                    <a:gd name="T26" fmla="*/ 463 w 1434"/>
                    <a:gd name="T27" fmla="*/ 1110 h 1435"/>
                    <a:gd name="T28" fmla="*/ 433 w 1434"/>
                    <a:gd name="T29" fmla="*/ 1213 h 1435"/>
                    <a:gd name="T30" fmla="*/ 415 w 1434"/>
                    <a:gd name="T31" fmla="*/ 1323 h 1435"/>
                    <a:gd name="T32" fmla="*/ 409 w 1434"/>
                    <a:gd name="T33" fmla="*/ 1435 h 1435"/>
                    <a:gd name="T34" fmla="*/ 0 w 1434"/>
                    <a:gd name="T35" fmla="*/ 1435 h 1435"/>
                    <a:gd name="T36" fmla="*/ 6 w 1434"/>
                    <a:gd name="T37" fmla="*/ 1303 h 1435"/>
                    <a:gd name="T38" fmla="*/ 22 w 1434"/>
                    <a:gd name="T39" fmla="*/ 1176 h 1435"/>
                    <a:gd name="T40" fmla="*/ 52 w 1434"/>
                    <a:gd name="T41" fmla="*/ 1052 h 1435"/>
                    <a:gd name="T42" fmla="*/ 90 w 1434"/>
                    <a:gd name="T43" fmla="*/ 934 h 1435"/>
                    <a:gd name="T44" fmla="*/ 138 w 1434"/>
                    <a:gd name="T45" fmla="*/ 819 h 1435"/>
                    <a:gd name="T46" fmla="*/ 196 w 1434"/>
                    <a:gd name="T47" fmla="*/ 711 h 1435"/>
                    <a:gd name="T48" fmla="*/ 263 w 1434"/>
                    <a:gd name="T49" fmla="*/ 608 h 1435"/>
                    <a:gd name="T50" fmla="*/ 337 w 1434"/>
                    <a:gd name="T51" fmla="*/ 510 h 1435"/>
                    <a:gd name="T52" fmla="*/ 421 w 1434"/>
                    <a:gd name="T53" fmla="*/ 420 h 1435"/>
                    <a:gd name="T54" fmla="*/ 511 w 1434"/>
                    <a:gd name="T55" fmla="*/ 336 h 1435"/>
                    <a:gd name="T56" fmla="*/ 609 w 1434"/>
                    <a:gd name="T57" fmla="*/ 263 h 1435"/>
                    <a:gd name="T58" fmla="*/ 710 w 1434"/>
                    <a:gd name="T59" fmla="*/ 195 h 1435"/>
                    <a:gd name="T60" fmla="*/ 820 w 1434"/>
                    <a:gd name="T61" fmla="*/ 137 h 1435"/>
                    <a:gd name="T62" fmla="*/ 936 w 1434"/>
                    <a:gd name="T63" fmla="*/ 89 h 1435"/>
                    <a:gd name="T64" fmla="*/ 1053 w 1434"/>
                    <a:gd name="T65" fmla="*/ 51 h 1435"/>
                    <a:gd name="T66" fmla="*/ 1177 w 1434"/>
                    <a:gd name="T67" fmla="*/ 23 h 1435"/>
                    <a:gd name="T68" fmla="*/ 1305 w 1434"/>
                    <a:gd name="T69" fmla="*/ 6 h 1435"/>
                    <a:gd name="T70" fmla="*/ 1434 w 1434"/>
                    <a:gd name="T71" fmla="*/ 0 h 14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34" h="1435">
                      <a:moveTo>
                        <a:pt x="1434" y="0"/>
                      </a:moveTo>
                      <a:lnTo>
                        <a:pt x="1434" y="410"/>
                      </a:lnTo>
                      <a:lnTo>
                        <a:pt x="1323" y="416"/>
                      </a:lnTo>
                      <a:lnTo>
                        <a:pt x="1215" y="434"/>
                      </a:lnTo>
                      <a:lnTo>
                        <a:pt x="1111" y="462"/>
                      </a:lnTo>
                      <a:lnTo>
                        <a:pt x="1011" y="500"/>
                      </a:lnTo>
                      <a:lnTo>
                        <a:pt x="918" y="550"/>
                      </a:lnTo>
                      <a:lnTo>
                        <a:pt x="830" y="608"/>
                      </a:lnTo>
                      <a:lnTo>
                        <a:pt x="748" y="673"/>
                      </a:lnTo>
                      <a:lnTo>
                        <a:pt x="674" y="747"/>
                      </a:lnTo>
                      <a:lnTo>
                        <a:pt x="609" y="829"/>
                      </a:lnTo>
                      <a:lnTo>
                        <a:pt x="551" y="916"/>
                      </a:lnTo>
                      <a:lnTo>
                        <a:pt x="501" y="1010"/>
                      </a:lnTo>
                      <a:lnTo>
                        <a:pt x="463" y="1110"/>
                      </a:lnTo>
                      <a:lnTo>
                        <a:pt x="433" y="1213"/>
                      </a:lnTo>
                      <a:lnTo>
                        <a:pt x="415" y="1323"/>
                      </a:lnTo>
                      <a:lnTo>
                        <a:pt x="409" y="1435"/>
                      </a:lnTo>
                      <a:lnTo>
                        <a:pt x="0" y="1435"/>
                      </a:lnTo>
                      <a:lnTo>
                        <a:pt x="6" y="1303"/>
                      </a:lnTo>
                      <a:lnTo>
                        <a:pt x="22" y="1176"/>
                      </a:lnTo>
                      <a:lnTo>
                        <a:pt x="52" y="1052"/>
                      </a:lnTo>
                      <a:lnTo>
                        <a:pt x="90" y="934"/>
                      </a:lnTo>
                      <a:lnTo>
                        <a:pt x="138" y="819"/>
                      </a:lnTo>
                      <a:lnTo>
                        <a:pt x="196" y="711"/>
                      </a:lnTo>
                      <a:lnTo>
                        <a:pt x="263" y="608"/>
                      </a:lnTo>
                      <a:lnTo>
                        <a:pt x="337" y="510"/>
                      </a:lnTo>
                      <a:lnTo>
                        <a:pt x="421" y="420"/>
                      </a:lnTo>
                      <a:lnTo>
                        <a:pt x="511" y="336"/>
                      </a:lnTo>
                      <a:lnTo>
                        <a:pt x="609" y="263"/>
                      </a:lnTo>
                      <a:lnTo>
                        <a:pt x="710" y="195"/>
                      </a:lnTo>
                      <a:lnTo>
                        <a:pt x="820" y="137"/>
                      </a:lnTo>
                      <a:lnTo>
                        <a:pt x="936" y="89"/>
                      </a:lnTo>
                      <a:lnTo>
                        <a:pt x="1053" y="51"/>
                      </a:lnTo>
                      <a:lnTo>
                        <a:pt x="1177" y="23"/>
                      </a:lnTo>
                      <a:lnTo>
                        <a:pt x="1305" y="6"/>
                      </a:lnTo>
                      <a:lnTo>
                        <a:pt x="1434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0" name="Freeform 6"/>
                <p:cNvSpPr>
                  <a:spLocks/>
                </p:cNvSpPr>
                <p:nvPr/>
              </p:nvSpPr>
              <p:spPr bwMode="auto">
                <a:xfrm rot="6515557">
                  <a:off x="476796" y="4273641"/>
                  <a:ext cx="132837" cy="132837"/>
                </a:xfrm>
                <a:custGeom>
                  <a:avLst/>
                  <a:gdLst>
                    <a:gd name="T0" fmla="*/ 870 w 2553"/>
                    <a:gd name="T1" fmla="*/ 0 h 2551"/>
                    <a:gd name="T2" fmla="*/ 2374 w 2553"/>
                    <a:gd name="T3" fmla="*/ 1505 h 2551"/>
                    <a:gd name="T4" fmla="*/ 2425 w 2553"/>
                    <a:gd name="T5" fmla="*/ 1562 h 2551"/>
                    <a:gd name="T6" fmla="*/ 2467 w 2553"/>
                    <a:gd name="T7" fmla="*/ 1624 h 2551"/>
                    <a:gd name="T8" fmla="*/ 2503 w 2553"/>
                    <a:gd name="T9" fmla="*/ 1690 h 2551"/>
                    <a:gd name="T10" fmla="*/ 2527 w 2553"/>
                    <a:gd name="T11" fmla="*/ 1760 h 2551"/>
                    <a:gd name="T12" fmla="*/ 2545 w 2553"/>
                    <a:gd name="T13" fmla="*/ 1829 h 2551"/>
                    <a:gd name="T14" fmla="*/ 2553 w 2553"/>
                    <a:gd name="T15" fmla="*/ 1903 h 2551"/>
                    <a:gd name="T16" fmla="*/ 2553 w 2553"/>
                    <a:gd name="T17" fmla="*/ 1975 h 2551"/>
                    <a:gd name="T18" fmla="*/ 2545 w 2553"/>
                    <a:gd name="T19" fmla="*/ 2047 h 2551"/>
                    <a:gd name="T20" fmla="*/ 2527 w 2553"/>
                    <a:gd name="T21" fmla="*/ 2119 h 2551"/>
                    <a:gd name="T22" fmla="*/ 2503 w 2553"/>
                    <a:gd name="T23" fmla="*/ 2186 h 2551"/>
                    <a:gd name="T24" fmla="*/ 2467 w 2553"/>
                    <a:gd name="T25" fmla="*/ 2252 h 2551"/>
                    <a:gd name="T26" fmla="*/ 2425 w 2553"/>
                    <a:gd name="T27" fmla="*/ 2316 h 2551"/>
                    <a:gd name="T28" fmla="*/ 2374 w 2553"/>
                    <a:gd name="T29" fmla="*/ 2374 h 2551"/>
                    <a:gd name="T30" fmla="*/ 2316 w 2553"/>
                    <a:gd name="T31" fmla="*/ 2423 h 2551"/>
                    <a:gd name="T32" fmla="*/ 2254 w 2553"/>
                    <a:gd name="T33" fmla="*/ 2467 h 2551"/>
                    <a:gd name="T34" fmla="*/ 2188 w 2553"/>
                    <a:gd name="T35" fmla="*/ 2501 h 2551"/>
                    <a:gd name="T36" fmla="*/ 2120 w 2553"/>
                    <a:gd name="T37" fmla="*/ 2527 h 2551"/>
                    <a:gd name="T38" fmla="*/ 2048 w 2553"/>
                    <a:gd name="T39" fmla="*/ 2543 h 2551"/>
                    <a:gd name="T40" fmla="*/ 1977 w 2553"/>
                    <a:gd name="T41" fmla="*/ 2551 h 2551"/>
                    <a:gd name="T42" fmla="*/ 1903 w 2553"/>
                    <a:gd name="T43" fmla="*/ 2551 h 2551"/>
                    <a:gd name="T44" fmla="*/ 1831 w 2553"/>
                    <a:gd name="T45" fmla="*/ 2543 h 2551"/>
                    <a:gd name="T46" fmla="*/ 1761 w 2553"/>
                    <a:gd name="T47" fmla="*/ 2527 h 2551"/>
                    <a:gd name="T48" fmla="*/ 1691 w 2553"/>
                    <a:gd name="T49" fmla="*/ 2501 h 2551"/>
                    <a:gd name="T50" fmla="*/ 1626 w 2553"/>
                    <a:gd name="T51" fmla="*/ 2467 h 2551"/>
                    <a:gd name="T52" fmla="*/ 1564 w 2553"/>
                    <a:gd name="T53" fmla="*/ 2423 h 2551"/>
                    <a:gd name="T54" fmla="*/ 1504 w 2553"/>
                    <a:gd name="T55" fmla="*/ 2374 h 2551"/>
                    <a:gd name="T56" fmla="*/ 0 w 2553"/>
                    <a:gd name="T57" fmla="*/ 869 h 2551"/>
                    <a:gd name="T58" fmla="*/ 146 w 2553"/>
                    <a:gd name="T59" fmla="*/ 769 h 2551"/>
                    <a:gd name="T60" fmla="*/ 285 w 2553"/>
                    <a:gd name="T61" fmla="*/ 659 h 2551"/>
                    <a:gd name="T62" fmla="*/ 419 w 2553"/>
                    <a:gd name="T63" fmla="*/ 542 h 2551"/>
                    <a:gd name="T64" fmla="*/ 543 w 2553"/>
                    <a:gd name="T65" fmla="*/ 418 h 2551"/>
                    <a:gd name="T66" fmla="*/ 660 w 2553"/>
                    <a:gd name="T67" fmla="*/ 285 h 2551"/>
                    <a:gd name="T68" fmla="*/ 770 w 2553"/>
                    <a:gd name="T69" fmla="*/ 145 h 2551"/>
                    <a:gd name="T70" fmla="*/ 870 w 2553"/>
                    <a:gd name="T71" fmla="*/ 0 h 25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2553" h="2551">
                      <a:moveTo>
                        <a:pt x="870" y="0"/>
                      </a:moveTo>
                      <a:lnTo>
                        <a:pt x="2374" y="1505"/>
                      </a:lnTo>
                      <a:lnTo>
                        <a:pt x="2425" y="1562"/>
                      </a:lnTo>
                      <a:lnTo>
                        <a:pt x="2467" y="1624"/>
                      </a:lnTo>
                      <a:lnTo>
                        <a:pt x="2503" y="1690"/>
                      </a:lnTo>
                      <a:lnTo>
                        <a:pt x="2527" y="1760"/>
                      </a:lnTo>
                      <a:lnTo>
                        <a:pt x="2545" y="1829"/>
                      </a:lnTo>
                      <a:lnTo>
                        <a:pt x="2553" y="1903"/>
                      </a:lnTo>
                      <a:lnTo>
                        <a:pt x="2553" y="1975"/>
                      </a:lnTo>
                      <a:lnTo>
                        <a:pt x="2545" y="2047"/>
                      </a:lnTo>
                      <a:lnTo>
                        <a:pt x="2527" y="2119"/>
                      </a:lnTo>
                      <a:lnTo>
                        <a:pt x="2503" y="2186"/>
                      </a:lnTo>
                      <a:lnTo>
                        <a:pt x="2467" y="2252"/>
                      </a:lnTo>
                      <a:lnTo>
                        <a:pt x="2425" y="2316"/>
                      </a:lnTo>
                      <a:lnTo>
                        <a:pt x="2374" y="2374"/>
                      </a:lnTo>
                      <a:lnTo>
                        <a:pt x="2316" y="2423"/>
                      </a:lnTo>
                      <a:lnTo>
                        <a:pt x="2254" y="2467"/>
                      </a:lnTo>
                      <a:lnTo>
                        <a:pt x="2188" y="2501"/>
                      </a:lnTo>
                      <a:lnTo>
                        <a:pt x="2120" y="2527"/>
                      </a:lnTo>
                      <a:lnTo>
                        <a:pt x="2048" y="2543"/>
                      </a:lnTo>
                      <a:lnTo>
                        <a:pt x="1977" y="2551"/>
                      </a:lnTo>
                      <a:lnTo>
                        <a:pt x="1903" y="2551"/>
                      </a:lnTo>
                      <a:lnTo>
                        <a:pt x="1831" y="2543"/>
                      </a:lnTo>
                      <a:lnTo>
                        <a:pt x="1761" y="2527"/>
                      </a:lnTo>
                      <a:lnTo>
                        <a:pt x="1691" y="2501"/>
                      </a:lnTo>
                      <a:lnTo>
                        <a:pt x="1626" y="2467"/>
                      </a:lnTo>
                      <a:lnTo>
                        <a:pt x="1564" y="2423"/>
                      </a:lnTo>
                      <a:lnTo>
                        <a:pt x="1504" y="2374"/>
                      </a:lnTo>
                      <a:lnTo>
                        <a:pt x="0" y="869"/>
                      </a:lnTo>
                      <a:lnTo>
                        <a:pt x="146" y="769"/>
                      </a:lnTo>
                      <a:lnTo>
                        <a:pt x="285" y="659"/>
                      </a:lnTo>
                      <a:lnTo>
                        <a:pt x="419" y="542"/>
                      </a:lnTo>
                      <a:lnTo>
                        <a:pt x="543" y="418"/>
                      </a:lnTo>
                      <a:lnTo>
                        <a:pt x="660" y="285"/>
                      </a:lnTo>
                      <a:lnTo>
                        <a:pt x="770" y="145"/>
                      </a:lnTo>
                      <a:lnTo>
                        <a:pt x="87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1" name="Freeform 7"/>
                <p:cNvSpPr>
                  <a:spLocks noEditPoints="1"/>
                </p:cNvSpPr>
                <p:nvPr/>
              </p:nvSpPr>
              <p:spPr bwMode="auto">
                <a:xfrm rot="8100000">
                  <a:off x="605625" y="4078817"/>
                  <a:ext cx="319876" cy="319746"/>
                </a:xfrm>
                <a:custGeom>
                  <a:avLst/>
                  <a:gdLst>
                    <a:gd name="T0" fmla="*/ 2160 w 4921"/>
                    <a:gd name="T1" fmla="*/ 640 h 4918"/>
                    <a:gd name="T2" fmla="*/ 1743 w 4921"/>
                    <a:gd name="T3" fmla="*/ 759 h 4918"/>
                    <a:gd name="T4" fmla="*/ 1370 w 4921"/>
                    <a:gd name="T5" fmla="*/ 971 h 4918"/>
                    <a:gd name="T6" fmla="*/ 1059 w 4921"/>
                    <a:gd name="T7" fmla="*/ 1260 h 4918"/>
                    <a:gd name="T8" fmla="*/ 822 w 4921"/>
                    <a:gd name="T9" fmla="*/ 1613 h 4918"/>
                    <a:gd name="T10" fmla="*/ 668 w 4921"/>
                    <a:gd name="T11" fmla="*/ 2015 h 4918"/>
                    <a:gd name="T12" fmla="*/ 614 w 4921"/>
                    <a:gd name="T13" fmla="*/ 2460 h 4918"/>
                    <a:gd name="T14" fmla="*/ 668 w 4921"/>
                    <a:gd name="T15" fmla="*/ 2902 h 4918"/>
                    <a:gd name="T16" fmla="*/ 822 w 4921"/>
                    <a:gd name="T17" fmla="*/ 3305 h 4918"/>
                    <a:gd name="T18" fmla="*/ 1059 w 4921"/>
                    <a:gd name="T19" fmla="*/ 3658 h 4918"/>
                    <a:gd name="T20" fmla="*/ 1370 w 4921"/>
                    <a:gd name="T21" fmla="*/ 3947 h 4918"/>
                    <a:gd name="T22" fmla="*/ 1743 w 4921"/>
                    <a:gd name="T23" fmla="*/ 4158 h 4918"/>
                    <a:gd name="T24" fmla="*/ 2160 w 4921"/>
                    <a:gd name="T25" fmla="*/ 4278 h 4918"/>
                    <a:gd name="T26" fmla="*/ 2611 w 4921"/>
                    <a:gd name="T27" fmla="*/ 4296 h 4918"/>
                    <a:gd name="T28" fmla="*/ 3042 w 4921"/>
                    <a:gd name="T29" fmla="*/ 4208 h 4918"/>
                    <a:gd name="T30" fmla="*/ 3431 w 4921"/>
                    <a:gd name="T31" fmla="*/ 4027 h 4918"/>
                    <a:gd name="T32" fmla="*/ 3764 w 4921"/>
                    <a:gd name="T33" fmla="*/ 3761 h 4918"/>
                    <a:gd name="T34" fmla="*/ 4029 w 4921"/>
                    <a:gd name="T35" fmla="*/ 3429 h 4918"/>
                    <a:gd name="T36" fmla="*/ 4210 w 4921"/>
                    <a:gd name="T37" fmla="*/ 3042 h 4918"/>
                    <a:gd name="T38" fmla="*/ 4298 w 4921"/>
                    <a:gd name="T39" fmla="*/ 2609 h 4918"/>
                    <a:gd name="T40" fmla="*/ 4280 w 4921"/>
                    <a:gd name="T41" fmla="*/ 2161 h 4918"/>
                    <a:gd name="T42" fmla="*/ 4159 w 4921"/>
                    <a:gd name="T43" fmla="*/ 1742 h 4918"/>
                    <a:gd name="T44" fmla="*/ 3949 w 4921"/>
                    <a:gd name="T45" fmla="*/ 1371 h 4918"/>
                    <a:gd name="T46" fmla="*/ 3660 w 4921"/>
                    <a:gd name="T47" fmla="*/ 1058 h 4918"/>
                    <a:gd name="T48" fmla="*/ 3307 w 4921"/>
                    <a:gd name="T49" fmla="*/ 821 h 4918"/>
                    <a:gd name="T50" fmla="*/ 2902 w 4921"/>
                    <a:gd name="T51" fmla="*/ 668 h 4918"/>
                    <a:gd name="T52" fmla="*/ 2459 w 4921"/>
                    <a:gd name="T53" fmla="*/ 616 h 4918"/>
                    <a:gd name="T54" fmla="*/ 2808 w 4921"/>
                    <a:gd name="T55" fmla="*/ 24 h 4918"/>
                    <a:gd name="T56" fmla="*/ 3301 w 4921"/>
                    <a:gd name="T57" fmla="*/ 147 h 4918"/>
                    <a:gd name="T58" fmla="*/ 3748 w 4921"/>
                    <a:gd name="T59" fmla="*/ 365 h 4918"/>
                    <a:gd name="T60" fmla="*/ 4141 w 4921"/>
                    <a:gd name="T61" fmla="*/ 664 h 4918"/>
                    <a:gd name="T62" fmla="*/ 4464 w 4921"/>
                    <a:gd name="T63" fmla="*/ 1035 h 4918"/>
                    <a:gd name="T64" fmla="*/ 4709 w 4921"/>
                    <a:gd name="T65" fmla="*/ 1463 h 4918"/>
                    <a:gd name="T66" fmla="*/ 4865 w 4921"/>
                    <a:gd name="T67" fmla="*/ 1943 h 4918"/>
                    <a:gd name="T68" fmla="*/ 4921 w 4921"/>
                    <a:gd name="T69" fmla="*/ 2460 h 4918"/>
                    <a:gd name="T70" fmla="*/ 4865 w 4921"/>
                    <a:gd name="T71" fmla="*/ 2974 h 4918"/>
                    <a:gd name="T72" fmla="*/ 4709 w 4921"/>
                    <a:gd name="T73" fmla="*/ 3454 h 4918"/>
                    <a:gd name="T74" fmla="*/ 4464 w 4921"/>
                    <a:gd name="T75" fmla="*/ 3883 h 4918"/>
                    <a:gd name="T76" fmla="*/ 4141 w 4921"/>
                    <a:gd name="T77" fmla="*/ 4254 h 4918"/>
                    <a:gd name="T78" fmla="*/ 3748 w 4921"/>
                    <a:gd name="T79" fmla="*/ 4553 h 4918"/>
                    <a:gd name="T80" fmla="*/ 3301 w 4921"/>
                    <a:gd name="T81" fmla="*/ 4770 h 4918"/>
                    <a:gd name="T82" fmla="*/ 2808 w 4921"/>
                    <a:gd name="T83" fmla="*/ 4894 h 4918"/>
                    <a:gd name="T84" fmla="*/ 2284 w 4921"/>
                    <a:gd name="T85" fmla="*/ 4912 h 4918"/>
                    <a:gd name="T86" fmla="*/ 1779 w 4921"/>
                    <a:gd name="T87" fmla="*/ 4822 h 4918"/>
                    <a:gd name="T88" fmla="*/ 1314 w 4921"/>
                    <a:gd name="T89" fmla="*/ 4634 h 4918"/>
                    <a:gd name="T90" fmla="*/ 904 w 4921"/>
                    <a:gd name="T91" fmla="*/ 4361 h 4918"/>
                    <a:gd name="T92" fmla="*/ 554 w 4921"/>
                    <a:gd name="T93" fmla="*/ 4015 h 4918"/>
                    <a:gd name="T94" fmla="*/ 283 w 4921"/>
                    <a:gd name="T95" fmla="*/ 3604 h 4918"/>
                    <a:gd name="T96" fmla="*/ 96 w 4921"/>
                    <a:gd name="T97" fmla="*/ 3139 h 4918"/>
                    <a:gd name="T98" fmla="*/ 6 w 4921"/>
                    <a:gd name="T99" fmla="*/ 2635 h 4918"/>
                    <a:gd name="T100" fmla="*/ 24 w 4921"/>
                    <a:gd name="T101" fmla="*/ 2111 h 4918"/>
                    <a:gd name="T102" fmla="*/ 148 w 4921"/>
                    <a:gd name="T103" fmla="*/ 1619 h 4918"/>
                    <a:gd name="T104" fmla="*/ 365 w 4921"/>
                    <a:gd name="T105" fmla="*/ 1170 h 4918"/>
                    <a:gd name="T106" fmla="*/ 664 w 4921"/>
                    <a:gd name="T107" fmla="*/ 779 h 4918"/>
                    <a:gd name="T108" fmla="*/ 1033 w 4921"/>
                    <a:gd name="T109" fmla="*/ 456 h 4918"/>
                    <a:gd name="T110" fmla="*/ 1464 w 4921"/>
                    <a:gd name="T111" fmla="*/ 209 h 4918"/>
                    <a:gd name="T112" fmla="*/ 1943 w 4921"/>
                    <a:gd name="T113" fmla="*/ 54 h 4918"/>
                    <a:gd name="T114" fmla="*/ 2459 w 4921"/>
                    <a:gd name="T115" fmla="*/ 0 h 49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4921" h="4918">
                      <a:moveTo>
                        <a:pt x="2459" y="616"/>
                      </a:moveTo>
                      <a:lnTo>
                        <a:pt x="2310" y="622"/>
                      </a:lnTo>
                      <a:lnTo>
                        <a:pt x="2160" y="640"/>
                      </a:lnTo>
                      <a:lnTo>
                        <a:pt x="2016" y="668"/>
                      </a:lnTo>
                      <a:lnTo>
                        <a:pt x="1877" y="710"/>
                      </a:lnTo>
                      <a:lnTo>
                        <a:pt x="1743" y="759"/>
                      </a:lnTo>
                      <a:lnTo>
                        <a:pt x="1614" y="821"/>
                      </a:lnTo>
                      <a:lnTo>
                        <a:pt x="1488" y="891"/>
                      </a:lnTo>
                      <a:lnTo>
                        <a:pt x="1370" y="971"/>
                      </a:lnTo>
                      <a:lnTo>
                        <a:pt x="1261" y="1058"/>
                      </a:lnTo>
                      <a:lnTo>
                        <a:pt x="1157" y="1156"/>
                      </a:lnTo>
                      <a:lnTo>
                        <a:pt x="1059" y="1260"/>
                      </a:lnTo>
                      <a:lnTo>
                        <a:pt x="971" y="1371"/>
                      </a:lnTo>
                      <a:lnTo>
                        <a:pt x="892" y="1489"/>
                      </a:lnTo>
                      <a:lnTo>
                        <a:pt x="822" y="1613"/>
                      </a:lnTo>
                      <a:lnTo>
                        <a:pt x="760" y="1742"/>
                      </a:lnTo>
                      <a:lnTo>
                        <a:pt x="710" y="1876"/>
                      </a:lnTo>
                      <a:lnTo>
                        <a:pt x="668" y="2015"/>
                      </a:lnTo>
                      <a:lnTo>
                        <a:pt x="638" y="2161"/>
                      </a:lnTo>
                      <a:lnTo>
                        <a:pt x="620" y="2308"/>
                      </a:lnTo>
                      <a:lnTo>
                        <a:pt x="614" y="2460"/>
                      </a:lnTo>
                      <a:lnTo>
                        <a:pt x="620" y="2609"/>
                      </a:lnTo>
                      <a:lnTo>
                        <a:pt x="638" y="2757"/>
                      </a:lnTo>
                      <a:lnTo>
                        <a:pt x="668" y="2902"/>
                      </a:lnTo>
                      <a:lnTo>
                        <a:pt x="710" y="3042"/>
                      </a:lnTo>
                      <a:lnTo>
                        <a:pt x="760" y="3175"/>
                      </a:lnTo>
                      <a:lnTo>
                        <a:pt x="822" y="3305"/>
                      </a:lnTo>
                      <a:lnTo>
                        <a:pt x="892" y="3429"/>
                      </a:lnTo>
                      <a:lnTo>
                        <a:pt x="971" y="3546"/>
                      </a:lnTo>
                      <a:lnTo>
                        <a:pt x="1059" y="3658"/>
                      </a:lnTo>
                      <a:lnTo>
                        <a:pt x="1157" y="3761"/>
                      </a:lnTo>
                      <a:lnTo>
                        <a:pt x="1261" y="3859"/>
                      </a:lnTo>
                      <a:lnTo>
                        <a:pt x="1370" y="3947"/>
                      </a:lnTo>
                      <a:lnTo>
                        <a:pt x="1488" y="4027"/>
                      </a:lnTo>
                      <a:lnTo>
                        <a:pt x="1614" y="4096"/>
                      </a:lnTo>
                      <a:lnTo>
                        <a:pt x="1743" y="4158"/>
                      </a:lnTo>
                      <a:lnTo>
                        <a:pt x="1877" y="4208"/>
                      </a:lnTo>
                      <a:lnTo>
                        <a:pt x="2016" y="4250"/>
                      </a:lnTo>
                      <a:lnTo>
                        <a:pt x="2160" y="4278"/>
                      </a:lnTo>
                      <a:lnTo>
                        <a:pt x="2310" y="4296"/>
                      </a:lnTo>
                      <a:lnTo>
                        <a:pt x="2459" y="4302"/>
                      </a:lnTo>
                      <a:lnTo>
                        <a:pt x="2611" y="4296"/>
                      </a:lnTo>
                      <a:lnTo>
                        <a:pt x="2758" y="4278"/>
                      </a:lnTo>
                      <a:lnTo>
                        <a:pt x="2902" y="4250"/>
                      </a:lnTo>
                      <a:lnTo>
                        <a:pt x="3042" y="4208"/>
                      </a:lnTo>
                      <a:lnTo>
                        <a:pt x="3177" y="4158"/>
                      </a:lnTo>
                      <a:lnTo>
                        <a:pt x="3307" y="4096"/>
                      </a:lnTo>
                      <a:lnTo>
                        <a:pt x="3431" y="4027"/>
                      </a:lnTo>
                      <a:lnTo>
                        <a:pt x="3548" y="3947"/>
                      </a:lnTo>
                      <a:lnTo>
                        <a:pt x="3660" y="3859"/>
                      </a:lnTo>
                      <a:lnTo>
                        <a:pt x="3764" y="3761"/>
                      </a:lnTo>
                      <a:lnTo>
                        <a:pt x="3859" y="3658"/>
                      </a:lnTo>
                      <a:lnTo>
                        <a:pt x="3949" y="3546"/>
                      </a:lnTo>
                      <a:lnTo>
                        <a:pt x="4029" y="3429"/>
                      </a:lnTo>
                      <a:lnTo>
                        <a:pt x="4099" y="3305"/>
                      </a:lnTo>
                      <a:lnTo>
                        <a:pt x="4159" y="3175"/>
                      </a:lnTo>
                      <a:lnTo>
                        <a:pt x="4210" y="3042"/>
                      </a:lnTo>
                      <a:lnTo>
                        <a:pt x="4250" y="2902"/>
                      </a:lnTo>
                      <a:lnTo>
                        <a:pt x="4280" y="2757"/>
                      </a:lnTo>
                      <a:lnTo>
                        <a:pt x="4298" y="2609"/>
                      </a:lnTo>
                      <a:lnTo>
                        <a:pt x="4304" y="2460"/>
                      </a:lnTo>
                      <a:lnTo>
                        <a:pt x="4298" y="2308"/>
                      </a:lnTo>
                      <a:lnTo>
                        <a:pt x="4280" y="2161"/>
                      </a:lnTo>
                      <a:lnTo>
                        <a:pt x="4250" y="2015"/>
                      </a:lnTo>
                      <a:lnTo>
                        <a:pt x="4210" y="1876"/>
                      </a:lnTo>
                      <a:lnTo>
                        <a:pt x="4159" y="1742"/>
                      </a:lnTo>
                      <a:lnTo>
                        <a:pt x="4099" y="1613"/>
                      </a:lnTo>
                      <a:lnTo>
                        <a:pt x="4029" y="1489"/>
                      </a:lnTo>
                      <a:lnTo>
                        <a:pt x="3949" y="1371"/>
                      </a:lnTo>
                      <a:lnTo>
                        <a:pt x="3859" y="1260"/>
                      </a:lnTo>
                      <a:lnTo>
                        <a:pt x="3764" y="1156"/>
                      </a:lnTo>
                      <a:lnTo>
                        <a:pt x="3660" y="1058"/>
                      </a:lnTo>
                      <a:lnTo>
                        <a:pt x="3548" y="971"/>
                      </a:lnTo>
                      <a:lnTo>
                        <a:pt x="3431" y="891"/>
                      </a:lnTo>
                      <a:lnTo>
                        <a:pt x="3307" y="821"/>
                      </a:lnTo>
                      <a:lnTo>
                        <a:pt x="3177" y="759"/>
                      </a:lnTo>
                      <a:lnTo>
                        <a:pt x="3042" y="710"/>
                      </a:lnTo>
                      <a:lnTo>
                        <a:pt x="2902" y="668"/>
                      </a:lnTo>
                      <a:lnTo>
                        <a:pt x="2758" y="640"/>
                      </a:lnTo>
                      <a:lnTo>
                        <a:pt x="2611" y="622"/>
                      </a:lnTo>
                      <a:lnTo>
                        <a:pt x="2459" y="616"/>
                      </a:lnTo>
                      <a:close/>
                      <a:moveTo>
                        <a:pt x="2459" y="0"/>
                      </a:moveTo>
                      <a:lnTo>
                        <a:pt x="2635" y="6"/>
                      </a:lnTo>
                      <a:lnTo>
                        <a:pt x="2808" y="24"/>
                      </a:lnTo>
                      <a:lnTo>
                        <a:pt x="2976" y="54"/>
                      </a:lnTo>
                      <a:lnTo>
                        <a:pt x="3141" y="96"/>
                      </a:lnTo>
                      <a:lnTo>
                        <a:pt x="3301" y="147"/>
                      </a:lnTo>
                      <a:lnTo>
                        <a:pt x="3455" y="209"/>
                      </a:lnTo>
                      <a:lnTo>
                        <a:pt x="3604" y="283"/>
                      </a:lnTo>
                      <a:lnTo>
                        <a:pt x="3748" y="365"/>
                      </a:lnTo>
                      <a:lnTo>
                        <a:pt x="3885" y="456"/>
                      </a:lnTo>
                      <a:lnTo>
                        <a:pt x="4017" y="556"/>
                      </a:lnTo>
                      <a:lnTo>
                        <a:pt x="4141" y="664"/>
                      </a:lnTo>
                      <a:lnTo>
                        <a:pt x="4256" y="779"/>
                      </a:lnTo>
                      <a:lnTo>
                        <a:pt x="4364" y="903"/>
                      </a:lnTo>
                      <a:lnTo>
                        <a:pt x="4464" y="1035"/>
                      </a:lnTo>
                      <a:lnTo>
                        <a:pt x="4556" y="1170"/>
                      </a:lnTo>
                      <a:lnTo>
                        <a:pt x="4637" y="1314"/>
                      </a:lnTo>
                      <a:lnTo>
                        <a:pt x="4709" y="1463"/>
                      </a:lnTo>
                      <a:lnTo>
                        <a:pt x="4773" y="1619"/>
                      </a:lnTo>
                      <a:lnTo>
                        <a:pt x="4825" y="1778"/>
                      </a:lnTo>
                      <a:lnTo>
                        <a:pt x="4865" y="1943"/>
                      </a:lnTo>
                      <a:lnTo>
                        <a:pt x="4895" y="2111"/>
                      </a:lnTo>
                      <a:lnTo>
                        <a:pt x="4913" y="2282"/>
                      </a:lnTo>
                      <a:lnTo>
                        <a:pt x="4921" y="2460"/>
                      </a:lnTo>
                      <a:lnTo>
                        <a:pt x="4913" y="2635"/>
                      </a:lnTo>
                      <a:lnTo>
                        <a:pt x="4895" y="2807"/>
                      </a:lnTo>
                      <a:lnTo>
                        <a:pt x="4865" y="2974"/>
                      </a:lnTo>
                      <a:lnTo>
                        <a:pt x="4825" y="3139"/>
                      </a:lnTo>
                      <a:lnTo>
                        <a:pt x="4773" y="3299"/>
                      </a:lnTo>
                      <a:lnTo>
                        <a:pt x="4709" y="3454"/>
                      </a:lnTo>
                      <a:lnTo>
                        <a:pt x="4637" y="3604"/>
                      </a:lnTo>
                      <a:lnTo>
                        <a:pt x="4556" y="3747"/>
                      </a:lnTo>
                      <a:lnTo>
                        <a:pt x="4464" y="3883"/>
                      </a:lnTo>
                      <a:lnTo>
                        <a:pt x="4364" y="4015"/>
                      </a:lnTo>
                      <a:lnTo>
                        <a:pt x="4256" y="4138"/>
                      </a:lnTo>
                      <a:lnTo>
                        <a:pt x="4141" y="4254"/>
                      </a:lnTo>
                      <a:lnTo>
                        <a:pt x="4017" y="4361"/>
                      </a:lnTo>
                      <a:lnTo>
                        <a:pt x="3885" y="4461"/>
                      </a:lnTo>
                      <a:lnTo>
                        <a:pt x="3748" y="4553"/>
                      </a:lnTo>
                      <a:lnTo>
                        <a:pt x="3604" y="4634"/>
                      </a:lnTo>
                      <a:lnTo>
                        <a:pt x="3455" y="4708"/>
                      </a:lnTo>
                      <a:lnTo>
                        <a:pt x="3301" y="4770"/>
                      </a:lnTo>
                      <a:lnTo>
                        <a:pt x="3141" y="4822"/>
                      </a:lnTo>
                      <a:lnTo>
                        <a:pt x="2976" y="4864"/>
                      </a:lnTo>
                      <a:lnTo>
                        <a:pt x="2808" y="4894"/>
                      </a:lnTo>
                      <a:lnTo>
                        <a:pt x="2635" y="4912"/>
                      </a:lnTo>
                      <a:lnTo>
                        <a:pt x="2459" y="4918"/>
                      </a:lnTo>
                      <a:lnTo>
                        <a:pt x="2284" y="4912"/>
                      </a:lnTo>
                      <a:lnTo>
                        <a:pt x="2112" y="4894"/>
                      </a:lnTo>
                      <a:lnTo>
                        <a:pt x="1943" y="4864"/>
                      </a:lnTo>
                      <a:lnTo>
                        <a:pt x="1779" y="4822"/>
                      </a:lnTo>
                      <a:lnTo>
                        <a:pt x="1620" y="4770"/>
                      </a:lnTo>
                      <a:lnTo>
                        <a:pt x="1464" y="4708"/>
                      </a:lnTo>
                      <a:lnTo>
                        <a:pt x="1314" y="4634"/>
                      </a:lnTo>
                      <a:lnTo>
                        <a:pt x="1171" y="4553"/>
                      </a:lnTo>
                      <a:lnTo>
                        <a:pt x="1033" y="4461"/>
                      </a:lnTo>
                      <a:lnTo>
                        <a:pt x="904" y="4361"/>
                      </a:lnTo>
                      <a:lnTo>
                        <a:pt x="780" y="4254"/>
                      </a:lnTo>
                      <a:lnTo>
                        <a:pt x="664" y="4138"/>
                      </a:lnTo>
                      <a:lnTo>
                        <a:pt x="554" y="4015"/>
                      </a:lnTo>
                      <a:lnTo>
                        <a:pt x="455" y="3883"/>
                      </a:lnTo>
                      <a:lnTo>
                        <a:pt x="365" y="3747"/>
                      </a:lnTo>
                      <a:lnTo>
                        <a:pt x="283" y="3604"/>
                      </a:lnTo>
                      <a:lnTo>
                        <a:pt x="209" y="3454"/>
                      </a:lnTo>
                      <a:lnTo>
                        <a:pt x="148" y="3299"/>
                      </a:lnTo>
                      <a:lnTo>
                        <a:pt x="96" y="3139"/>
                      </a:lnTo>
                      <a:lnTo>
                        <a:pt x="54" y="2974"/>
                      </a:lnTo>
                      <a:lnTo>
                        <a:pt x="24" y="2807"/>
                      </a:lnTo>
                      <a:lnTo>
                        <a:pt x="6" y="2635"/>
                      </a:lnTo>
                      <a:lnTo>
                        <a:pt x="0" y="2460"/>
                      </a:lnTo>
                      <a:lnTo>
                        <a:pt x="6" y="2282"/>
                      </a:lnTo>
                      <a:lnTo>
                        <a:pt x="24" y="2111"/>
                      </a:lnTo>
                      <a:lnTo>
                        <a:pt x="54" y="1943"/>
                      </a:lnTo>
                      <a:lnTo>
                        <a:pt x="96" y="1778"/>
                      </a:lnTo>
                      <a:lnTo>
                        <a:pt x="148" y="1619"/>
                      </a:lnTo>
                      <a:lnTo>
                        <a:pt x="209" y="1463"/>
                      </a:lnTo>
                      <a:lnTo>
                        <a:pt x="283" y="1314"/>
                      </a:lnTo>
                      <a:lnTo>
                        <a:pt x="365" y="1170"/>
                      </a:lnTo>
                      <a:lnTo>
                        <a:pt x="455" y="1035"/>
                      </a:lnTo>
                      <a:lnTo>
                        <a:pt x="554" y="903"/>
                      </a:lnTo>
                      <a:lnTo>
                        <a:pt x="664" y="779"/>
                      </a:lnTo>
                      <a:lnTo>
                        <a:pt x="780" y="664"/>
                      </a:lnTo>
                      <a:lnTo>
                        <a:pt x="904" y="556"/>
                      </a:lnTo>
                      <a:lnTo>
                        <a:pt x="1033" y="456"/>
                      </a:lnTo>
                      <a:lnTo>
                        <a:pt x="1171" y="365"/>
                      </a:lnTo>
                      <a:lnTo>
                        <a:pt x="1314" y="283"/>
                      </a:lnTo>
                      <a:lnTo>
                        <a:pt x="1464" y="209"/>
                      </a:lnTo>
                      <a:lnTo>
                        <a:pt x="1620" y="147"/>
                      </a:lnTo>
                      <a:lnTo>
                        <a:pt x="1779" y="96"/>
                      </a:lnTo>
                      <a:lnTo>
                        <a:pt x="1943" y="54"/>
                      </a:lnTo>
                      <a:lnTo>
                        <a:pt x="2112" y="24"/>
                      </a:lnTo>
                      <a:lnTo>
                        <a:pt x="2284" y="6"/>
                      </a:lnTo>
                      <a:lnTo>
                        <a:pt x="2459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sp>
            <p:nvSpPr>
              <p:cNvPr id="95" name="TextBox 94"/>
              <p:cNvSpPr txBox="1"/>
              <p:nvPr/>
            </p:nvSpPr>
            <p:spPr>
              <a:xfrm>
                <a:off x="10036157" y="4696828"/>
                <a:ext cx="209978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Drools</a:t>
                </a:r>
              </a:p>
            </p:txBody>
          </p:sp>
        </p:grpSp>
        <p:sp>
          <p:nvSpPr>
            <p:cNvPr id="92" name="TextBox 91"/>
            <p:cNvSpPr txBox="1"/>
            <p:nvPr/>
          </p:nvSpPr>
          <p:spPr>
            <a:xfrm>
              <a:off x="9681647" y="3045188"/>
              <a:ext cx="305816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/>
                <a:t>룰 엔진</a:t>
              </a:r>
              <a:endParaRPr lang="en-US" altLang="ko-KR" sz="2000" dirty="0"/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/>
                <a:t>센서에 대한 규칙</a:t>
              </a:r>
              <a:endParaRPr lang="en-US" altLang="ko-KR" sz="2000" dirty="0"/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/>
                <a:t>선언적 프로그래밍</a:t>
              </a:r>
              <a:endParaRPr lang="en-US" altLang="ko-KR" sz="2000" dirty="0"/>
            </a:p>
          </p:txBody>
        </p:sp>
      </p:grpSp>
      <p:grpSp>
        <p:nvGrpSpPr>
          <p:cNvPr id="114" name="그룹 113"/>
          <p:cNvGrpSpPr/>
          <p:nvPr/>
        </p:nvGrpSpPr>
        <p:grpSpPr>
          <a:xfrm>
            <a:off x="9086131" y="1663046"/>
            <a:ext cx="3415729" cy="1363402"/>
            <a:chOff x="478175" y="1571753"/>
            <a:chExt cx="3415729" cy="1363402"/>
          </a:xfrm>
        </p:grpSpPr>
        <p:grpSp>
          <p:nvGrpSpPr>
            <p:cNvPr id="74" name="그룹 73"/>
            <p:cNvGrpSpPr/>
            <p:nvPr/>
          </p:nvGrpSpPr>
          <p:grpSpPr>
            <a:xfrm>
              <a:off x="478175" y="1613424"/>
              <a:ext cx="448705" cy="327661"/>
              <a:chOff x="404733" y="1366748"/>
              <a:chExt cx="448705" cy="327661"/>
            </a:xfrm>
          </p:grpSpPr>
          <p:sp>
            <p:nvSpPr>
              <p:cNvPr id="71" name="Freeform 8"/>
              <p:cNvSpPr>
                <a:spLocks/>
              </p:cNvSpPr>
              <p:nvPr/>
            </p:nvSpPr>
            <p:spPr bwMode="auto">
              <a:xfrm rot="4608704">
                <a:off x="716769" y="1433070"/>
                <a:ext cx="49439" cy="49508"/>
              </a:xfrm>
              <a:custGeom>
                <a:avLst/>
                <a:gdLst>
                  <a:gd name="T0" fmla="*/ 1434 w 1434"/>
                  <a:gd name="T1" fmla="*/ 0 h 1435"/>
                  <a:gd name="T2" fmla="*/ 1434 w 1434"/>
                  <a:gd name="T3" fmla="*/ 410 h 1435"/>
                  <a:gd name="T4" fmla="*/ 1323 w 1434"/>
                  <a:gd name="T5" fmla="*/ 416 h 1435"/>
                  <a:gd name="T6" fmla="*/ 1215 w 1434"/>
                  <a:gd name="T7" fmla="*/ 434 h 1435"/>
                  <a:gd name="T8" fmla="*/ 1111 w 1434"/>
                  <a:gd name="T9" fmla="*/ 462 h 1435"/>
                  <a:gd name="T10" fmla="*/ 1011 w 1434"/>
                  <a:gd name="T11" fmla="*/ 500 h 1435"/>
                  <a:gd name="T12" fmla="*/ 918 w 1434"/>
                  <a:gd name="T13" fmla="*/ 550 h 1435"/>
                  <a:gd name="T14" fmla="*/ 830 w 1434"/>
                  <a:gd name="T15" fmla="*/ 608 h 1435"/>
                  <a:gd name="T16" fmla="*/ 748 w 1434"/>
                  <a:gd name="T17" fmla="*/ 673 h 1435"/>
                  <a:gd name="T18" fmla="*/ 674 w 1434"/>
                  <a:gd name="T19" fmla="*/ 747 h 1435"/>
                  <a:gd name="T20" fmla="*/ 609 w 1434"/>
                  <a:gd name="T21" fmla="*/ 829 h 1435"/>
                  <a:gd name="T22" fmla="*/ 551 w 1434"/>
                  <a:gd name="T23" fmla="*/ 916 h 1435"/>
                  <a:gd name="T24" fmla="*/ 501 w 1434"/>
                  <a:gd name="T25" fmla="*/ 1010 h 1435"/>
                  <a:gd name="T26" fmla="*/ 463 w 1434"/>
                  <a:gd name="T27" fmla="*/ 1110 h 1435"/>
                  <a:gd name="T28" fmla="*/ 433 w 1434"/>
                  <a:gd name="T29" fmla="*/ 1213 h 1435"/>
                  <a:gd name="T30" fmla="*/ 415 w 1434"/>
                  <a:gd name="T31" fmla="*/ 1323 h 1435"/>
                  <a:gd name="T32" fmla="*/ 409 w 1434"/>
                  <a:gd name="T33" fmla="*/ 1435 h 1435"/>
                  <a:gd name="T34" fmla="*/ 0 w 1434"/>
                  <a:gd name="T35" fmla="*/ 1435 h 1435"/>
                  <a:gd name="T36" fmla="*/ 6 w 1434"/>
                  <a:gd name="T37" fmla="*/ 1303 h 1435"/>
                  <a:gd name="T38" fmla="*/ 22 w 1434"/>
                  <a:gd name="T39" fmla="*/ 1176 h 1435"/>
                  <a:gd name="T40" fmla="*/ 52 w 1434"/>
                  <a:gd name="T41" fmla="*/ 1052 h 1435"/>
                  <a:gd name="T42" fmla="*/ 90 w 1434"/>
                  <a:gd name="T43" fmla="*/ 934 h 1435"/>
                  <a:gd name="T44" fmla="*/ 138 w 1434"/>
                  <a:gd name="T45" fmla="*/ 819 h 1435"/>
                  <a:gd name="T46" fmla="*/ 196 w 1434"/>
                  <a:gd name="T47" fmla="*/ 711 h 1435"/>
                  <a:gd name="T48" fmla="*/ 263 w 1434"/>
                  <a:gd name="T49" fmla="*/ 608 h 1435"/>
                  <a:gd name="T50" fmla="*/ 337 w 1434"/>
                  <a:gd name="T51" fmla="*/ 510 h 1435"/>
                  <a:gd name="T52" fmla="*/ 421 w 1434"/>
                  <a:gd name="T53" fmla="*/ 420 h 1435"/>
                  <a:gd name="T54" fmla="*/ 511 w 1434"/>
                  <a:gd name="T55" fmla="*/ 336 h 1435"/>
                  <a:gd name="T56" fmla="*/ 609 w 1434"/>
                  <a:gd name="T57" fmla="*/ 263 h 1435"/>
                  <a:gd name="T58" fmla="*/ 710 w 1434"/>
                  <a:gd name="T59" fmla="*/ 195 h 1435"/>
                  <a:gd name="T60" fmla="*/ 820 w 1434"/>
                  <a:gd name="T61" fmla="*/ 137 h 1435"/>
                  <a:gd name="T62" fmla="*/ 936 w 1434"/>
                  <a:gd name="T63" fmla="*/ 89 h 1435"/>
                  <a:gd name="T64" fmla="*/ 1053 w 1434"/>
                  <a:gd name="T65" fmla="*/ 51 h 1435"/>
                  <a:gd name="T66" fmla="*/ 1177 w 1434"/>
                  <a:gd name="T67" fmla="*/ 23 h 1435"/>
                  <a:gd name="T68" fmla="*/ 1305 w 1434"/>
                  <a:gd name="T69" fmla="*/ 6 h 1435"/>
                  <a:gd name="T70" fmla="*/ 1434 w 1434"/>
                  <a:gd name="T71" fmla="*/ 0 h 1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4" h="1435">
                    <a:moveTo>
                      <a:pt x="1434" y="0"/>
                    </a:moveTo>
                    <a:lnTo>
                      <a:pt x="1434" y="410"/>
                    </a:lnTo>
                    <a:lnTo>
                      <a:pt x="1323" y="416"/>
                    </a:lnTo>
                    <a:lnTo>
                      <a:pt x="1215" y="434"/>
                    </a:lnTo>
                    <a:lnTo>
                      <a:pt x="1111" y="462"/>
                    </a:lnTo>
                    <a:lnTo>
                      <a:pt x="1011" y="500"/>
                    </a:lnTo>
                    <a:lnTo>
                      <a:pt x="918" y="550"/>
                    </a:lnTo>
                    <a:lnTo>
                      <a:pt x="830" y="608"/>
                    </a:lnTo>
                    <a:lnTo>
                      <a:pt x="748" y="673"/>
                    </a:lnTo>
                    <a:lnTo>
                      <a:pt x="674" y="747"/>
                    </a:lnTo>
                    <a:lnTo>
                      <a:pt x="609" y="829"/>
                    </a:lnTo>
                    <a:lnTo>
                      <a:pt x="551" y="916"/>
                    </a:lnTo>
                    <a:lnTo>
                      <a:pt x="501" y="1010"/>
                    </a:lnTo>
                    <a:lnTo>
                      <a:pt x="463" y="1110"/>
                    </a:lnTo>
                    <a:lnTo>
                      <a:pt x="433" y="1213"/>
                    </a:lnTo>
                    <a:lnTo>
                      <a:pt x="415" y="1323"/>
                    </a:lnTo>
                    <a:lnTo>
                      <a:pt x="409" y="1435"/>
                    </a:lnTo>
                    <a:lnTo>
                      <a:pt x="0" y="1435"/>
                    </a:lnTo>
                    <a:lnTo>
                      <a:pt x="6" y="1303"/>
                    </a:lnTo>
                    <a:lnTo>
                      <a:pt x="22" y="1176"/>
                    </a:lnTo>
                    <a:lnTo>
                      <a:pt x="52" y="1052"/>
                    </a:lnTo>
                    <a:lnTo>
                      <a:pt x="90" y="934"/>
                    </a:lnTo>
                    <a:lnTo>
                      <a:pt x="138" y="819"/>
                    </a:lnTo>
                    <a:lnTo>
                      <a:pt x="196" y="711"/>
                    </a:lnTo>
                    <a:lnTo>
                      <a:pt x="263" y="608"/>
                    </a:lnTo>
                    <a:lnTo>
                      <a:pt x="337" y="510"/>
                    </a:lnTo>
                    <a:lnTo>
                      <a:pt x="421" y="420"/>
                    </a:lnTo>
                    <a:lnTo>
                      <a:pt x="511" y="336"/>
                    </a:lnTo>
                    <a:lnTo>
                      <a:pt x="609" y="263"/>
                    </a:lnTo>
                    <a:lnTo>
                      <a:pt x="710" y="195"/>
                    </a:lnTo>
                    <a:lnTo>
                      <a:pt x="820" y="137"/>
                    </a:lnTo>
                    <a:lnTo>
                      <a:pt x="936" y="89"/>
                    </a:lnTo>
                    <a:lnTo>
                      <a:pt x="1053" y="51"/>
                    </a:lnTo>
                    <a:lnTo>
                      <a:pt x="1177" y="23"/>
                    </a:lnTo>
                    <a:lnTo>
                      <a:pt x="1305" y="6"/>
                    </a:lnTo>
                    <a:lnTo>
                      <a:pt x="1434" y="0"/>
                    </a:lnTo>
                    <a:close/>
                  </a:path>
                </a:pathLst>
              </a:custGeom>
              <a:solidFill>
                <a:schemeClr val="tx1"/>
              </a:solidFill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2" name="Freeform 6"/>
              <p:cNvSpPr>
                <a:spLocks/>
              </p:cNvSpPr>
              <p:nvPr/>
            </p:nvSpPr>
            <p:spPr bwMode="auto">
              <a:xfrm rot="6515557">
                <a:off x="404733" y="1561572"/>
                <a:ext cx="132837" cy="132837"/>
              </a:xfrm>
              <a:custGeom>
                <a:avLst/>
                <a:gdLst>
                  <a:gd name="T0" fmla="*/ 870 w 2553"/>
                  <a:gd name="T1" fmla="*/ 0 h 2551"/>
                  <a:gd name="T2" fmla="*/ 2374 w 2553"/>
                  <a:gd name="T3" fmla="*/ 1505 h 2551"/>
                  <a:gd name="T4" fmla="*/ 2425 w 2553"/>
                  <a:gd name="T5" fmla="*/ 1562 h 2551"/>
                  <a:gd name="T6" fmla="*/ 2467 w 2553"/>
                  <a:gd name="T7" fmla="*/ 1624 h 2551"/>
                  <a:gd name="T8" fmla="*/ 2503 w 2553"/>
                  <a:gd name="T9" fmla="*/ 1690 h 2551"/>
                  <a:gd name="T10" fmla="*/ 2527 w 2553"/>
                  <a:gd name="T11" fmla="*/ 1760 h 2551"/>
                  <a:gd name="T12" fmla="*/ 2545 w 2553"/>
                  <a:gd name="T13" fmla="*/ 1829 h 2551"/>
                  <a:gd name="T14" fmla="*/ 2553 w 2553"/>
                  <a:gd name="T15" fmla="*/ 1903 h 2551"/>
                  <a:gd name="T16" fmla="*/ 2553 w 2553"/>
                  <a:gd name="T17" fmla="*/ 1975 h 2551"/>
                  <a:gd name="T18" fmla="*/ 2545 w 2553"/>
                  <a:gd name="T19" fmla="*/ 2047 h 2551"/>
                  <a:gd name="T20" fmla="*/ 2527 w 2553"/>
                  <a:gd name="T21" fmla="*/ 2119 h 2551"/>
                  <a:gd name="T22" fmla="*/ 2503 w 2553"/>
                  <a:gd name="T23" fmla="*/ 2186 h 2551"/>
                  <a:gd name="T24" fmla="*/ 2467 w 2553"/>
                  <a:gd name="T25" fmla="*/ 2252 h 2551"/>
                  <a:gd name="T26" fmla="*/ 2425 w 2553"/>
                  <a:gd name="T27" fmla="*/ 2316 h 2551"/>
                  <a:gd name="T28" fmla="*/ 2374 w 2553"/>
                  <a:gd name="T29" fmla="*/ 2374 h 2551"/>
                  <a:gd name="T30" fmla="*/ 2316 w 2553"/>
                  <a:gd name="T31" fmla="*/ 2423 h 2551"/>
                  <a:gd name="T32" fmla="*/ 2254 w 2553"/>
                  <a:gd name="T33" fmla="*/ 2467 h 2551"/>
                  <a:gd name="T34" fmla="*/ 2188 w 2553"/>
                  <a:gd name="T35" fmla="*/ 2501 h 2551"/>
                  <a:gd name="T36" fmla="*/ 2120 w 2553"/>
                  <a:gd name="T37" fmla="*/ 2527 h 2551"/>
                  <a:gd name="T38" fmla="*/ 2048 w 2553"/>
                  <a:gd name="T39" fmla="*/ 2543 h 2551"/>
                  <a:gd name="T40" fmla="*/ 1977 w 2553"/>
                  <a:gd name="T41" fmla="*/ 2551 h 2551"/>
                  <a:gd name="T42" fmla="*/ 1903 w 2553"/>
                  <a:gd name="T43" fmla="*/ 2551 h 2551"/>
                  <a:gd name="T44" fmla="*/ 1831 w 2553"/>
                  <a:gd name="T45" fmla="*/ 2543 h 2551"/>
                  <a:gd name="T46" fmla="*/ 1761 w 2553"/>
                  <a:gd name="T47" fmla="*/ 2527 h 2551"/>
                  <a:gd name="T48" fmla="*/ 1691 w 2553"/>
                  <a:gd name="T49" fmla="*/ 2501 h 2551"/>
                  <a:gd name="T50" fmla="*/ 1626 w 2553"/>
                  <a:gd name="T51" fmla="*/ 2467 h 2551"/>
                  <a:gd name="T52" fmla="*/ 1564 w 2553"/>
                  <a:gd name="T53" fmla="*/ 2423 h 2551"/>
                  <a:gd name="T54" fmla="*/ 1504 w 2553"/>
                  <a:gd name="T55" fmla="*/ 2374 h 2551"/>
                  <a:gd name="T56" fmla="*/ 0 w 2553"/>
                  <a:gd name="T57" fmla="*/ 869 h 2551"/>
                  <a:gd name="T58" fmla="*/ 146 w 2553"/>
                  <a:gd name="T59" fmla="*/ 769 h 2551"/>
                  <a:gd name="T60" fmla="*/ 285 w 2553"/>
                  <a:gd name="T61" fmla="*/ 659 h 2551"/>
                  <a:gd name="T62" fmla="*/ 419 w 2553"/>
                  <a:gd name="T63" fmla="*/ 542 h 2551"/>
                  <a:gd name="T64" fmla="*/ 543 w 2553"/>
                  <a:gd name="T65" fmla="*/ 418 h 2551"/>
                  <a:gd name="T66" fmla="*/ 660 w 2553"/>
                  <a:gd name="T67" fmla="*/ 285 h 2551"/>
                  <a:gd name="T68" fmla="*/ 770 w 2553"/>
                  <a:gd name="T69" fmla="*/ 145 h 2551"/>
                  <a:gd name="T70" fmla="*/ 870 w 2553"/>
                  <a:gd name="T71" fmla="*/ 0 h 2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553" h="2551">
                    <a:moveTo>
                      <a:pt x="870" y="0"/>
                    </a:moveTo>
                    <a:lnTo>
                      <a:pt x="2374" y="1505"/>
                    </a:lnTo>
                    <a:lnTo>
                      <a:pt x="2425" y="1562"/>
                    </a:lnTo>
                    <a:lnTo>
                      <a:pt x="2467" y="1624"/>
                    </a:lnTo>
                    <a:lnTo>
                      <a:pt x="2503" y="1690"/>
                    </a:lnTo>
                    <a:lnTo>
                      <a:pt x="2527" y="1760"/>
                    </a:lnTo>
                    <a:lnTo>
                      <a:pt x="2545" y="1829"/>
                    </a:lnTo>
                    <a:lnTo>
                      <a:pt x="2553" y="1903"/>
                    </a:lnTo>
                    <a:lnTo>
                      <a:pt x="2553" y="1975"/>
                    </a:lnTo>
                    <a:lnTo>
                      <a:pt x="2545" y="2047"/>
                    </a:lnTo>
                    <a:lnTo>
                      <a:pt x="2527" y="2119"/>
                    </a:lnTo>
                    <a:lnTo>
                      <a:pt x="2503" y="2186"/>
                    </a:lnTo>
                    <a:lnTo>
                      <a:pt x="2467" y="2252"/>
                    </a:lnTo>
                    <a:lnTo>
                      <a:pt x="2425" y="2316"/>
                    </a:lnTo>
                    <a:lnTo>
                      <a:pt x="2374" y="2374"/>
                    </a:lnTo>
                    <a:lnTo>
                      <a:pt x="2316" y="2423"/>
                    </a:lnTo>
                    <a:lnTo>
                      <a:pt x="2254" y="2467"/>
                    </a:lnTo>
                    <a:lnTo>
                      <a:pt x="2188" y="2501"/>
                    </a:lnTo>
                    <a:lnTo>
                      <a:pt x="2120" y="2527"/>
                    </a:lnTo>
                    <a:lnTo>
                      <a:pt x="2048" y="2543"/>
                    </a:lnTo>
                    <a:lnTo>
                      <a:pt x="1977" y="2551"/>
                    </a:lnTo>
                    <a:lnTo>
                      <a:pt x="1903" y="2551"/>
                    </a:lnTo>
                    <a:lnTo>
                      <a:pt x="1831" y="2543"/>
                    </a:lnTo>
                    <a:lnTo>
                      <a:pt x="1761" y="2527"/>
                    </a:lnTo>
                    <a:lnTo>
                      <a:pt x="1691" y="2501"/>
                    </a:lnTo>
                    <a:lnTo>
                      <a:pt x="1626" y="2467"/>
                    </a:lnTo>
                    <a:lnTo>
                      <a:pt x="1564" y="2423"/>
                    </a:lnTo>
                    <a:lnTo>
                      <a:pt x="1504" y="2374"/>
                    </a:lnTo>
                    <a:lnTo>
                      <a:pt x="0" y="869"/>
                    </a:lnTo>
                    <a:lnTo>
                      <a:pt x="146" y="769"/>
                    </a:lnTo>
                    <a:lnTo>
                      <a:pt x="285" y="659"/>
                    </a:lnTo>
                    <a:lnTo>
                      <a:pt x="419" y="542"/>
                    </a:lnTo>
                    <a:lnTo>
                      <a:pt x="543" y="418"/>
                    </a:lnTo>
                    <a:lnTo>
                      <a:pt x="660" y="285"/>
                    </a:lnTo>
                    <a:lnTo>
                      <a:pt x="770" y="145"/>
                    </a:lnTo>
                    <a:lnTo>
                      <a:pt x="870" y="0"/>
                    </a:lnTo>
                    <a:close/>
                  </a:path>
                </a:pathLst>
              </a:custGeom>
              <a:solidFill>
                <a:schemeClr val="tx1"/>
              </a:solidFill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3" name="Freeform 7"/>
              <p:cNvSpPr>
                <a:spLocks noEditPoints="1"/>
              </p:cNvSpPr>
              <p:nvPr/>
            </p:nvSpPr>
            <p:spPr bwMode="auto">
              <a:xfrm rot="8100000">
                <a:off x="533562" y="1366748"/>
                <a:ext cx="319876" cy="319746"/>
              </a:xfrm>
              <a:custGeom>
                <a:avLst/>
                <a:gdLst>
                  <a:gd name="T0" fmla="*/ 2160 w 4921"/>
                  <a:gd name="T1" fmla="*/ 640 h 4918"/>
                  <a:gd name="T2" fmla="*/ 1743 w 4921"/>
                  <a:gd name="T3" fmla="*/ 759 h 4918"/>
                  <a:gd name="T4" fmla="*/ 1370 w 4921"/>
                  <a:gd name="T5" fmla="*/ 971 h 4918"/>
                  <a:gd name="T6" fmla="*/ 1059 w 4921"/>
                  <a:gd name="T7" fmla="*/ 1260 h 4918"/>
                  <a:gd name="T8" fmla="*/ 822 w 4921"/>
                  <a:gd name="T9" fmla="*/ 1613 h 4918"/>
                  <a:gd name="T10" fmla="*/ 668 w 4921"/>
                  <a:gd name="T11" fmla="*/ 2015 h 4918"/>
                  <a:gd name="T12" fmla="*/ 614 w 4921"/>
                  <a:gd name="T13" fmla="*/ 2460 h 4918"/>
                  <a:gd name="T14" fmla="*/ 668 w 4921"/>
                  <a:gd name="T15" fmla="*/ 2902 h 4918"/>
                  <a:gd name="T16" fmla="*/ 822 w 4921"/>
                  <a:gd name="T17" fmla="*/ 3305 h 4918"/>
                  <a:gd name="T18" fmla="*/ 1059 w 4921"/>
                  <a:gd name="T19" fmla="*/ 3658 h 4918"/>
                  <a:gd name="T20" fmla="*/ 1370 w 4921"/>
                  <a:gd name="T21" fmla="*/ 3947 h 4918"/>
                  <a:gd name="T22" fmla="*/ 1743 w 4921"/>
                  <a:gd name="T23" fmla="*/ 4158 h 4918"/>
                  <a:gd name="T24" fmla="*/ 2160 w 4921"/>
                  <a:gd name="T25" fmla="*/ 4278 h 4918"/>
                  <a:gd name="T26" fmla="*/ 2611 w 4921"/>
                  <a:gd name="T27" fmla="*/ 4296 h 4918"/>
                  <a:gd name="T28" fmla="*/ 3042 w 4921"/>
                  <a:gd name="T29" fmla="*/ 4208 h 4918"/>
                  <a:gd name="T30" fmla="*/ 3431 w 4921"/>
                  <a:gd name="T31" fmla="*/ 4027 h 4918"/>
                  <a:gd name="T32" fmla="*/ 3764 w 4921"/>
                  <a:gd name="T33" fmla="*/ 3761 h 4918"/>
                  <a:gd name="T34" fmla="*/ 4029 w 4921"/>
                  <a:gd name="T35" fmla="*/ 3429 h 4918"/>
                  <a:gd name="T36" fmla="*/ 4210 w 4921"/>
                  <a:gd name="T37" fmla="*/ 3042 h 4918"/>
                  <a:gd name="T38" fmla="*/ 4298 w 4921"/>
                  <a:gd name="T39" fmla="*/ 2609 h 4918"/>
                  <a:gd name="T40" fmla="*/ 4280 w 4921"/>
                  <a:gd name="T41" fmla="*/ 2161 h 4918"/>
                  <a:gd name="T42" fmla="*/ 4159 w 4921"/>
                  <a:gd name="T43" fmla="*/ 1742 h 4918"/>
                  <a:gd name="T44" fmla="*/ 3949 w 4921"/>
                  <a:gd name="T45" fmla="*/ 1371 h 4918"/>
                  <a:gd name="T46" fmla="*/ 3660 w 4921"/>
                  <a:gd name="T47" fmla="*/ 1058 h 4918"/>
                  <a:gd name="T48" fmla="*/ 3307 w 4921"/>
                  <a:gd name="T49" fmla="*/ 821 h 4918"/>
                  <a:gd name="T50" fmla="*/ 2902 w 4921"/>
                  <a:gd name="T51" fmla="*/ 668 h 4918"/>
                  <a:gd name="T52" fmla="*/ 2459 w 4921"/>
                  <a:gd name="T53" fmla="*/ 616 h 4918"/>
                  <a:gd name="T54" fmla="*/ 2808 w 4921"/>
                  <a:gd name="T55" fmla="*/ 24 h 4918"/>
                  <a:gd name="T56" fmla="*/ 3301 w 4921"/>
                  <a:gd name="T57" fmla="*/ 147 h 4918"/>
                  <a:gd name="T58" fmla="*/ 3748 w 4921"/>
                  <a:gd name="T59" fmla="*/ 365 h 4918"/>
                  <a:gd name="T60" fmla="*/ 4141 w 4921"/>
                  <a:gd name="T61" fmla="*/ 664 h 4918"/>
                  <a:gd name="T62" fmla="*/ 4464 w 4921"/>
                  <a:gd name="T63" fmla="*/ 1035 h 4918"/>
                  <a:gd name="T64" fmla="*/ 4709 w 4921"/>
                  <a:gd name="T65" fmla="*/ 1463 h 4918"/>
                  <a:gd name="T66" fmla="*/ 4865 w 4921"/>
                  <a:gd name="T67" fmla="*/ 1943 h 4918"/>
                  <a:gd name="T68" fmla="*/ 4921 w 4921"/>
                  <a:gd name="T69" fmla="*/ 2460 h 4918"/>
                  <a:gd name="T70" fmla="*/ 4865 w 4921"/>
                  <a:gd name="T71" fmla="*/ 2974 h 4918"/>
                  <a:gd name="T72" fmla="*/ 4709 w 4921"/>
                  <a:gd name="T73" fmla="*/ 3454 h 4918"/>
                  <a:gd name="T74" fmla="*/ 4464 w 4921"/>
                  <a:gd name="T75" fmla="*/ 3883 h 4918"/>
                  <a:gd name="T76" fmla="*/ 4141 w 4921"/>
                  <a:gd name="T77" fmla="*/ 4254 h 4918"/>
                  <a:gd name="T78" fmla="*/ 3748 w 4921"/>
                  <a:gd name="T79" fmla="*/ 4553 h 4918"/>
                  <a:gd name="T80" fmla="*/ 3301 w 4921"/>
                  <a:gd name="T81" fmla="*/ 4770 h 4918"/>
                  <a:gd name="T82" fmla="*/ 2808 w 4921"/>
                  <a:gd name="T83" fmla="*/ 4894 h 4918"/>
                  <a:gd name="T84" fmla="*/ 2284 w 4921"/>
                  <a:gd name="T85" fmla="*/ 4912 h 4918"/>
                  <a:gd name="T86" fmla="*/ 1779 w 4921"/>
                  <a:gd name="T87" fmla="*/ 4822 h 4918"/>
                  <a:gd name="T88" fmla="*/ 1314 w 4921"/>
                  <a:gd name="T89" fmla="*/ 4634 h 4918"/>
                  <a:gd name="T90" fmla="*/ 904 w 4921"/>
                  <a:gd name="T91" fmla="*/ 4361 h 4918"/>
                  <a:gd name="T92" fmla="*/ 554 w 4921"/>
                  <a:gd name="T93" fmla="*/ 4015 h 4918"/>
                  <a:gd name="T94" fmla="*/ 283 w 4921"/>
                  <a:gd name="T95" fmla="*/ 3604 h 4918"/>
                  <a:gd name="T96" fmla="*/ 96 w 4921"/>
                  <a:gd name="T97" fmla="*/ 3139 h 4918"/>
                  <a:gd name="T98" fmla="*/ 6 w 4921"/>
                  <a:gd name="T99" fmla="*/ 2635 h 4918"/>
                  <a:gd name="T100" fmla="*/ 24 w 4921"/>
                  <a:gd name="T101" fmla="*/ 2111 h 4918"/>
                  <a:gd name="T102" fmla="*/ 148 w 4921"/>
                  <a:gd name="T103" fmla="*/ 1619 h 4918"/>
                  <a:gd name="T104" fmla="*/ 365 w 4921"/>
                  <a:gd name="T105" fmla="*/ 1170 h 4918"/>
                  <a:gd name="T106" fmla="*/ 664 w 4921"/>
                  <a:gd name="T107" fmla="*/ 779 h 4918"/>
                  <a:gd name="T108" fmla="*/ 1033 w 4921"/>
                  <a:gd name="T109" fmla="*/ 456 h 4918"/>
                  <a:gd name="T110" fmla="*/ 1464 w 4921"/>
                  <a:gd name="T111" fmla="*/ 209 h 4918"/>
                  <a:gd name="T112" fmla="*/ 1943 w 4921"/>
                  <a:gd name="T113" fmla="*/ 54 h 4918"/>
                  <a:gd name="T114" fmla="*/ 2459 w 4921"/>
                  <a:gd name="T115" fmla="*/ 0 h 4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921" h="4918">
                    <a:moveTo>
                      <a:pt x="2459" y="616"/>
                    </a:moveTo>
                    <a:lnTo>
                      <a:pt x="2310" y="622"/>
                    </a:lnTo>
                    <a:lnTo>
                      <a:pt x="2160" y="640"/>
                    </a:lnTo>
                    <a:lnTo>
                      <a:pt x="2016" y="668"/>
                    </a:lnTo>
                    <a:lnTo>
                      <a:pt x="1877" y="710"/>
                    </a:lnTo>
                    <a:lnTo>
                      <a:pt x="1743" y="759"/>
                    </a:lnTo>
                    <a:lnTo>
                      <a:pt x="1614" y="821"/>
                    </a:lnTo>
                    <a:lnTo>
                      <a:pt x="1488" y="891"/>
                    </a:lnTo>
                    <a:lnTo>
                      <a:pt x="1370" y="971"/>
                    </a:lnTo>
                    <a:lnTo>
                      <a:pt x="1261" y="1058"/>
                    </a:lnTo>
                    <a:lnTo>
                      <a:pt x="1157" y="1156"/>
                    </a:lnTo>
                    <a:lnTo>
                      <a:pt x="1059" y="1260"/>
                    </a:lnTo>
                    <a:lnTo>
                      <a:pt x="971" y="1371"/>
                    </a:lnTo>
                    <a:lnTo>
                      <a:pt x="892" y="1489"/>
                    </a:lnTo>
                    <a:lnTo>
                      <a:pt x="822" y="1613"/>
                    </a:lnTo>
                    <a:lnTo>
                      <a:pt x="760" y="1742"/>
                    </a:lnTo>
                    <a:lnTo>
                      <a:pt x="710" y="1876"/>
                    </a:lnTo>
                    <a:lnTo>
                      <a:pt x="668" y="2015"/>
                    </a:lnTo>
                    <a:lnTo>
                      <a:pt x="638" y="2161"/>
                    </a:lnTo>
                    <a:lnTo>
                      <a:pt x="620" y="2308"/>
                    </a:lnTo>
                    <a:lnTo>
                      <a:pt x="614" y="2460"/>
                    </a:lnTo>
                    <a:lnTo>
                      <a:pt x="620" y="2609"/>
                    </a:lnTo>
                    <a:lnTo>
                      <a:pt x="638" y="2757"/>
                    </a:lnTo>
                    <a:lnTo>
                      <a:pt x="668" y="2902"/>
                    </a:lnTo>
                    <a:lnTo>
                      <a:pt x="710" y="3042"/>
                    </a:lnTo>
                    <a:lnTo>
                      <a:pt x="760" y="3175"/>
                    </a:lnTo>
                    <a:lnTo>
                      <a:pt x="822" y="3305"/>
                    </a:lnTo>
                    <a:lnTo>
                      <a:pt x="892" y="3429"/>
                    </a:lnTo>
                    <a:lnTo>
                      <a:pt x="971" y="3546"/>
                    </a:lnTo>
                    <a:lnTo>
                      <a:pt x="1059" y="3658"/>
                    </a:lnTo>
                    <a:lnTo>
                      <a:pt x="1157" y="3761"/>
                    </a:lnTo>
                    <a:lnTo>
                      <a:pt x="1261" y="3859"/>
                    </a:lnTo>
                    <a:lnTo>
                      <a:pt x="1370" y="3947"/>
                    </a:lnTo>
                    <a:lnTo>
                      <a:pt x="1488" y="4027"/>
                    </a:lnTo>
                    <a:lnTo>
                      <a:pt x="1614" y="4096"/>
                    </a:lnTo>
                    <a:lnTo>
                      <a:pt x="1743" y="4158"/>
                    </a:lnTo>
                    <a:lnTo>
                      <a:pt x="1877" y="4208"/>
                    </a:lnTo>
                    <a:lnTo>
                      <a:pt x="2016" y="4250"/>
                    </a:lnTo>
                    <a:lnTo>
                      <a:pt x="2160" y="4278"/>
                    </a:lnTo>
                    <a:lnTo>
                      <a:pt x="2310" y="4296"/>
                    </a:lnTo>
                    <a:lnTo>
                      <a:pt x="2459" y="4302"/>
                    </a:lnTo>
                    <a:lnTo>
                      <a:pt x="2611" y="4296"/>
                    </a:lnTo>
                    <a:lnTo>
                      <a:pt x="2758" y="4278"/>
                    </a:lnTo>
                    <a:lnTo>
                      <a:pt x="2902" y="4250"/>
                    </a:lnTo>
                    <a:lnTo>
                      <a:pt x="3042" y="4208"/>
                    </a:lnTo>
                    <a:lnTo>
                      <a:pt x="3177" y="4158"/>
                    </a:lnTo>
                    <a:lnTo>
                      <a:pt x="3307" y="4096"/>
                    </a:lnTo>
                    <a:lnTo>
                      <a:pt x="3431" y="4027"/>
                    </a:lnTo>
                    <a:lnTo>
                      <a:pt x="3548" y="3947"/>
                    </a:lnTo>
                    <a:lnTo>
                      <a:pt x="3660" y="3859"/>
                    </a:lnTo>
                    <a:lnTo>
                      <a:pt x="3764" y="3761"/>
                    </a:lnTo>
                    <a:lnTo>
                      <a:pt x="3859" y="3658"/>
                    </a:lnTo>
                    <a:lnTo>
                      <a:pt x="3949" y="3546"/>
                    </a:lnTo>
                    <a:lnTo>
                      <a:pt x="4029" y="3429"/>
                    </a:lnTo>
                    <a:lnTo>
                      <a:pt x="4099" y="3305"/>
                    </a:lnTo>
                    <a:lnTo>
                      <a:pt x="4159" y="3175"/>
                    </a:lnTo>
                    <a:lnTo>
                      <a:pt x="4210" y="3042"/>
                    </a:lnTo>
                    <a:lnTo>
                      <a:pt x="4250" y="2902"/>
                    </a:lnTo>
                    <a:lnTo>
                      <a:pt x="4280" y="2757"/>
                    </a:lnTo>
                    <a:lnTo>
                      <a:pt x="4298" y="2609"/>
                    </a:lnTo>
                    <a:lnTo>
                      <a:pt x="4304" y="2460"/>
                    </a:lnTo>
                    <a:lnTo>
                      <a:pt x="4298" y="2308"/>
                    </a:lnTo>
                    <a:lnTo>
                      <a:pt x="4280" y="2161"/>
                    </a:lnTo>
                    <a:lnTo>
                      <a:pt x="4250" y="2015"/>
                    </a:lnTo>
                    <a:lnTo>
                      <a:pt x="4210" y="1876"/>
                    </a:lnTo>
                    <a:lnTo>
                      <a:pt x="4159" y="1742"/>
                    </a:lnTo>
                    <a:lnTo>
                      <a:pt x="4099" y="1613"/>
                    </a:lnTo>
                    <a:lnTo>
                      <a:pt x="4029" y="1489"/>
                    </a:lnTo>
                    <a:lnTo>
                      <a:pt x="3949" y="1371"/>
                    </a:lnTo>
                    <a:lnTo>
                      <a:pt x="3859" y="1260"/>
                    </a:lnTo>
                    <a:lnTo>
                      <a:pt x="3764" y="1156"/>
                    </a:lnTo>
                    <a:lnTo>
                      <a:pt x="3660" y="1058"/>
                    </a:lnTo>
                    <a:lnTo>
                      <a:pt x="3548" y="971"/>
                    </a:lnTo>
                    <a:lnTo>
                      <a:pt x="3431" y="891"/>
                    </a:lnTo>
                    <a:lnTo>
                      <a:pt x="3307" y="821"/>
                    </a:lnTo>
                    <a:lnTo>
                      <a:pt x="3177" y="759"/>
                    </a:lnTo>
                    <a:lnTo>
                      <a:pt x="3042" y="710"/>
                    </a:lnTo>
                    <a:lnTo>
                      <a:pt x="2902" y="668"/>
                    </a:lnTo>
                    <a:lnTo>
                      <a:pt x="2758" y="640"/>
                    </a:lnTo>
                    <a:lnTo>
                      <a:pt x="2611" y="622"/>
                    </a:lnTo>
                    <a:lnTo>
                      <a:pt x="2459" y="616"/>
                    </a:lnTo>
                    <a:close/>
                    <a:moveTo>
                      <a:pt x="2459" y="0"/>
                    </a:moveTo>
                    <a:lnTo>
                      <a:pt x="2635" y="6"/>
                    </a:lnTo>
                    <a:lnTo>
                      <a:pt x="2808" y="24"/>
                    </a:lnTo>
                    <a:lnTo>
                      <a:pt x="2976" y="54"/>
                    </a:lnTo>
                    <a:lnTo>
                      <a:pt x="3141" y="96"/>
                    </a:lnTo>
                    <a:lnTo>
                      <a:pt x="3301" y="147"/>
                    </a:lnTo>
                    <a:lnTo>
                      <a:pt x="3455" y="209"/>
                    </a:lnTo>
                    <a:lnTo>
                      <a:pt x="3604" y="283"/>
                    </a:lnTo>
                    <a:lnTo>
                      <a:pt x="3748" y="365"/>
                    </a:lnTo>
                    <a:lnTo>
                      <a:pt x="3885" y="456"/>
                    </a:lnTo>
                    <a:lnTo>
                      <a:pt x="4017" y="556"/>
                    </a:lnTo>
                    <a:lnTo>
                      <a:pt x="4141" y="664"/>
                    </a:lnTo>
                    <a:lnTo>
                      <a:pt x="4256" y="779"/>
                    </a:lnTo>
                    <a:lnTo>
                      <a:pt x="4364" y="903"/>
                    </a:lnTo>
                    <a:lnTo>
                      <a:pt x="4464" y="1035"/>
                    </a:lnTo>
                    <a:lnTo>
                      <a:pt x="4556" y="1170"/>
                    </a:lnTo>
                    <a:lnTo>
                      <a:pt x="4637" y="1314"/>
                    </a:lnTo>
                    <a:lnTo>
                      <a:pt x="4709" y="1463"/>
                    </a:lnTo>
                    <a:lnTo>
                      <a:pt x="4773" y="1619"/>
                    </a:lnTo>
                    <a:lnTo>
                      <a:pt x="4825" y="1778"/>
                    </a:lnTo>
                    <a:lnTo>
                      <a:pt x="4865" y="1943"/>
                    </a:lnTo>
                    <a:lnTo>
                      <a:pt x="4895" y="2111"/>
                    </a:lnTo>
                    <a:lnTo>
                      <a:pt x="4913" y="2282"/>
                    </a:lnTo>
                    <a:lnTo>
                      <a:pt x="4921" y="2460"/>
                    </a:lnTo>
                    <a:lnTo>
                      <a:pt x="4913" y="2635"/>
                    </a:lnTo>
                    <a:lnTo>
                      <a:pt x="4895" y="2807"/>
                    </a:lnTo>
                    <a:lnTo>
                      <a:pt x="4865" y="2974"/>
                    </a:lnTo>
                    <a:lnTo>
                      <a:pt x="4825" y="3139"/>
                    </a:lnTo>
                    <a:lnTo>
                      <a:pt x="4773" y="3299"/>
                    </a:lnTo>
                    <a:lnTo>
                      <a:pt x="4709" y="3454"/>
                    </a:lnTo>
                    <a:lnTo>
                      <a:pt x="4637" y="3604"/>
                    </a:lnTo>
                    <a:lnTo>
                      <a:pt x="4556" y="3747"/>
                    </a:lnTo>
                    <a:lnTo>
                      <a:pt x="4464" y="3883"/>
                    </a:lnTo>
                    <a:lnTo>
                      <a:pt x="4364" y="4015"/>
                    </a:lnTo>
                    <a:lnTo>
                      <a:pt x="4256" y="4138"/>
                    </a:lnTo>
                    <a:lnTo>
                      <a:pt x="4141" y="4254"/>
                    </a:lnTo>
                    <a:lnTo>
                      <a:pt x="4017" y="4361"/>
                    </a:lnTo>
                    <a:lnTo>
                      <a:pt x="3885" y="4461"/>
                    </a:lnTo>
                    <a:lnTo>
                      <a:pt x="3748" y="4553"/>
                    </a:lnTo>
                    <a:lnTo>
                      <a:pt x="3604" y="4634"/>
                    </a:lnTo>
                    <a:lnTo>
                      <a:pt x="3455" y="4708"/>
                    </a:lnTo>
                    <a:lnTo>
                      <a:pt x="3301" y="4770"/>
                    </a:lnTo>
                    <a:lnTo>
                      <a:pt x="3141" y="4822"/>
                    </a:lnTo>
                    <a:lnTo>
                      <a:pt x="2976" y="4864"/>
                    </a:lnTo>
                    <a:lnTo>
                      <a:pt x="2808" y="4894"/>
                    </a:lnTo>
                    <a:lnTo>
                      <a:pt x="2635" y="4912"/>
                    </a:lnTo>
                    <a:lnTo>
                      <a:pt x="2459" y="4918"/>
                    </a:lnTo>
                    <a:lnTo>
                      <a:pt x="2284" y="4912"/>
                    </a:lnTo>
                    <a:lnTo>
                      <a:pt x="2112" y="4894"/>
                    </a:lnTo>
                    <a:lnTo>
                      <a:pt x="1943" y="4864"/>
                    </a:lnTo>
                    <a:lnTo>
                      <a:pt x="1779" y="4822"/>
                    </a:lnTo>
                    <a:lnTo>
                      <a:pt x="1620" y="4770"/>
                    </a:lnTo>
                    <a:lnTo>
                      <a:pt x="1464" y="4708"/>
                    </a:lnTo>
                    <a:lnTo>
                      <a:pt x="1314" y="4634"/>
                    </a:lnTo>
                    <a:lnTo>
                      <a:pt x="1171" y="4553"/>
                    </a:lnTo>
                    <a:lnTo>
                      <a:pt x="1033" y="4461"/>
                    </a:lnTo>
                    <a:lnTo>
                      <a:pt x="904" y="4361"/>
                    </a:lnTo>
                    <a:lnTo>
                      <a:pt x="780" y="4254"/>
                    </a:lnTo>
                    <a:lnTo>
                      <a:pt x="664" y="4138"/>
                    </a:lnTo>
                    <a:lnTo>
                      <a:pt x="554" y="4015"/>
                    </a:lnTo>
                    <a:lnTo>
                      <a:pt x="455" y="3883"/>
                    </a:lnTo>
                    <a:lnTo>
                      <a:pt x="365" y="3747"/>
                    </a:lnTo>
                    <a:lnTo>
                      <a:pt x="283" y="3604"/>
                    </a:lnTo>
                    <a:lnTo>
                      <a:pt x="209" y="3454"/>
                    </a:lnTo>
                    <a:lnTo>
                      <a:pt x="148" y="3299"/>
                    </a:lnTo>
                    <a:lnTo>
                      <a:pt x="96" y="3139"/>
                    </a:lnTo>
                    <a:lnTo>
                      <a:pt x="54" y="2974"/>
                    </a:lnTo>
                    <a:lnTo>
                      <a:pt x="24" y="2807"/>
                    </a:lnTo>
                    <a:lnTo>
                      <a:pt x="6" y="2635"/>
                    </a:lnTo>
                    <a:lnTo>
                      <a:pt x="0" y="2460"/>
                    </a:lnTo>
                    <a:lnTo>
                      <a:pt x="6" y="2282"/>
                    </a:lnTo>
                    <a:lnTo>
                      <a:pt x="24" y="2111"/>
                    </a:lnTo>
                    <a:lnTo>
                      <a:pt x="54" y="1943"/>
                    </a:lnTo>
                    <a:lnTo>
                      <a:pt x="96" y="1778"/>
                    </a:lnTo>
                    <a:lnTo>
                      <a:pt x="148" y="1619"/>
                    </a:lnTo>
                    <a:lnTo>
                      <a:pt x="209" y="1463"/>
                    </a:lnTo>
                    <a:lnTo>
                      <a:pt x="283" y="1314"/>
                    </a:lnTo>
                    <a:lnTo>
                      <a:pt x="365" y="1170"/>
                    </a:lnTo>
                    <a:lnTo>
                      <a:pt x="455" y="1035"/>
                    </a:lnTo>
                    <a:lnTo>
                      <a:pt x="554" y="903"/>
                    </a:lnTo>
                    <a:lnTo>
                      <a:pt x="664" y="779"/>
                    </a:lnTo>
                    <a:lnTo>
                      <a:pt x="780" y="664"/>
                    </a:lnTo>
                    <a:lnTo>
                      <a:pt x="904" y="556"/>
                    </a:lnTo>
                    <a:lnTo>
                      <a:pt x="1033" y="456"/>
                    </a:lnTo>
                    <a:lnTo>
                      <a:pt x="1171" y="365"/>
                    </a:lnTo>
                    <a:lnTo>
                      <a:pt x="1314" y="283"/>
                    </a:lnTo>
                    <a:lnTo>
                      <a:pt x="1464" y="209"/>
                    </a:lnTo>
                    <a:lnTo>
                      <a:pt x="1620" y="147"/>
                    </a:lnTo>
                    <a:lnTo>
                      <a:pt x="1779" y="96"/>
                    </a:lnTo>
                    <a:lnTo>
                      <a:pt x="1943" y="54"/>
                    </a:lnTo>
                    <a:lnTo>
                      <a:pt x="2112" y="24"/>
                    </a:lnTo>
                    <a:lnTo>
                      <a:pt x="2284" y="6"/>
                    </a:lnTo>
                    <a:lnTo>
                      <a:pt x="2459" y="0"/>
                    </a:lnTo>
                    <a:close/>
                  </a:path>
                </a:pathLst>
              </a:custGeom>
              <a:solidFill>
                <a:schemeClr val="tx1"/>
              </a:solidFill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</p:grpSp>
        <p:sp>
          <p:nvSpPr>
            <p:cNvPr id="99" name="TextBox 98"/>
            <p:cNvSpPr txBox="1"/>
            <p:nvPr/>
          </p:nvSpPr>
          <p:spPr>
            <a:xfrm>
              <a:off x="1067502" y="1571753"/>
              <a:ext cx="2132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jBPM</a:t>
              </a:r>
              <a:endPara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628723" y="2227269"/>
              <a:ext cx="32651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/>
                <a:t>워크플로우 엔진</a:t>
              </a:r>
              <a:endParaRPr lang="en-US" altLang="ko-KR" sz="2000" dirty="0"/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sz="2000" dirty="0"/>
                <a:t>Drools</a:t>
              </a:r>
              <a:r>
                <a:rPr lang="ko-KR" altLang="en-US" sz="2000" dirty="0"/>
                <a:t>와 결합</a:t>
              </a:r>
            </a:p>
          </p:txBody>
        </p:sp>
      </p:grpSp>
      <p:grpSp>
        <p:nvGrpSpPr>
          <p:cNvPr id="116" name="그룹 115"/>
          <p:cNvGrpSpPr/>
          <p:nvPr/>
        </p:nvGrpSpPr>
        <p:grpSpPr>
          <a:xfrm>
            <a:off x="6710191" y="5189858"/>
            <a:ext cx="4472160" cy="1865709"/>
            <a:chOff x="842481" y="4908972"/>
            <a:chExt cx="4039848" cy="1865709"/>
          </a:xfrm>
        </p:grpSpPr>
        <p:sp>
          <p:nvSpPr>
            <p:cNvPr id="105" name="TextBox 104"/>
            <p:cNvSpPr txBox="1"/>
            <p:nvPr/>
          </p:nvSpPr>
          <p:spPr>
            <a:xfrm>
              <a:off x="1316317" y="4908972"/>
              <a:ext cx="19383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IoT</a:t>
              </a:r>
              <a:r>
                <a:rPr lang="en-US" altLang="ko-KR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 </a:t>
              </a:r>
              <a:r>
                <a:rPr lang="ko-KR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구현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1017064" y="5451242"/>
              <a:ext cx="386526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sz="2000" dirty="0">
                  <a:latin typeface="+mn-ea"/>
                </a:rPr>
                <a:t>Arduino</a:t>
              </a:r>
              <a:r>
                <a:rPr lang="ko-KR" altLang="en-US" sz="2000" dirty="0">
                  <a:latin typeface="+mn-ea"/>
                </a:rPr>
                <a:t> 사용</a:t>
              </a:r>
              <a:endParaRPr lang="en-US" altLang="ko-KR" sz="2000" dirty="0">
                <a:latin typeface="+mn-ea"/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 err="1">
                  <a:latin typeface="+mn-ea"/>
                </a:rPr>
                <a:t>아두이노와</a:t>
              </a:r>
              <a:r>
                <a:rPr lang="ko-KR" altLang="en-US" sz="2000" dirty="0">
                  <a:latin typeface="+mn-ea"/>
                </a:rPr>
                <a:t> 여러 센서들과 연결</a:t>
              </a:r>
              <a:endParaRPr lang="en-US" altLang="ko-KR" sz="2000" dirty="0">
                <a:latin typeface="+mn-ea"/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endParaRPr lang="en-US" altLang="ko-KR" sz="2000" dirty="0">
                <a:latin typeface="+mn-ea"/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endParaRPr lang="ko-KR" altLang="en-US" sz="2000" dirty="0">
                <a:latin typeface="+mn-ea"/>
              </a:endParaRPr>
            </a:p>
          </p:txBody>
        </p:sp>
        <p:sp>
          <p:nvSpPr>
            <p:cNvPr id="110" name="Freeform 8"/>
            <p:cNvSpPr>
              <a:spLocks/>
            </p:cNvSpPr>
            <p:nvPr/>
          </p:nvSpPr>
          <p:spPr bwMode="auto">
            <a:xfrm rot="4608704">
              <a:off x="1154517" y="5002109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111" name="Freeform 6"/>
            <p:cNvSpPr>
              <a:spLocks/>
            </p:cNvSpPr>
            <p:nvPr/>
          </p:nvSpPr>
          <p:spPr bwMode="auto">
            <a:xfrm rot="6515557">
              <a:off x="842481" y="5130611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112" name="Freeform 7"/>
            <p:cNvSpPr>
              <a:spLocks noEditPoints="1"/>
            </p:cNvSpPr>
            <p:nvPr/>
          </p:nvSpPr>
          <p:spPr bwMode="auto">
            <a:xfrm rot="8100000">
              <a:off x="971310" y="4935787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n-ea"/>
              </a:endParaRPr>
            </a:p>
          </p:txBody>
        </p:sp>
      </p:grpSp>
      <p:sp>
        <p:nvSpPr>
          <p:cNvPr id="118" name="타원 117"/>
          <p:cNvSpPr/>
          <p:nvPr/>
        </p:nvSpPr>
        <p:spPr>
          <a:xfrm>
            <a:off x="4159095" y="3901964"/>
            <a:ext cx="2438400" cy="2438400"/>
          </a:xfrm>
          <a:prstGeom prst="ellipse">
            <a:avLst/>
          </a:prstGeom>
          <a:gradFill flip="none" rotWithShape="1">
            <a:gsLst>
              <a:gs pos="14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440" y="1900584"/>
            <a:ext cx="2132593" cy="6741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1409" y="2812266"/>
            <a:ext cx="1908219" cy="77521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1075" y="4743931"/>
            <a:ext cx="1014439" cy="690664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500233" y="-25787"/>
            <a:ext cx="1714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i="1" dirty="0">
                <a:solidFill>
                  <a:schemeClr val="bg1"/>
                </a:solidFill>
              </a:rPr>
              <a:t>구현 방법</a:t>
            </a:r>
          </a:p>
          <a:p>
            <a:r>
              <a:rPr lang="ko-KR" altLang="en-US" sz="2000" b="1" i="1" dirty="0">
                <a:solidFill>
                  <a:schemeClr val="bg1"/>
                </a:solidFill>
              </a:rPr>
              <a:t>   </a:t>
            </a:r>
            <a:r>
              <a:rPr lang="ko-KR" altLang="en-US" b="1" i="1" dirty="0">
                <a:solidFill>
                  <a:schemeClr val="bg1"/>
                </a:solidFill>
              </a:rPr>
              <a:t>구현 환경</a:t>
            </a:r>
            <a:endParaRPr lang="en-US" altLang="ko-KR" b="1" i="1" dirty="0">
              <a:solidFill>
                <a:schemeClr val="bg1"/>
              </a:solidFill>
            </a:endParaRPr>
          </a:p>
        </p:txBody>
      </p:sp>
      <p:cxnSp>
        <p:nvCxnSpPr>
          <p:cNvPr id="43" name="Straight Connector 12"/>
          <p:cNvCxnSpPr/>
          <p:nvPr/>
        </p:nvCxnSpPr>
        <p:spPr>
          <a:xfrm>
            <a:off x="593768" y="318462"/>
            <a:ext cx="12690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그룹 43"/>
          <p:cNvGrpSpPr/>
          <p:nvPr/>
        </p:nvGrpSpPr>
        <p:grpSpPr>
          <a:xfrm>
            <a:off x="76866" y="142291"/>
            <a:ext cx="448705" cy="327661"/>
            <a:chOff x="964986" y="741745"/>
            <a:chExt cx="448705" cy="327661"/>
          </a:xfrm>
        </p:grpSpPr>
        <p:sp>
          <p:nvSpPr>
            <p:cNvPr id="45" name="Freeform 8"/>
            <p:cNvSpPr>
              <a:spLocks/>
            </p:cNvSpPr>
            <p:nvPr/>
          </p:nvSpPr>
          <p:spPr bwMode="auto">
            <a:xfrm rot="4608704">
              <a:off x="1277022" y="808067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6"/>
            <p:cNvSpPr>
              <a:spLocks/>
            </p:cNvSpPr>
            <p:nvPr/>
          </p:nvSpPr>
          <p:spPr bwMode="auto">
            <a:xfrm rot="6515557">
              <a:off x="964986" y="936569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7"/>
            <p:cNvSpPr>
              <a:spLocks noEditPoints="1"/>
            </p:cNvSpPr>
            <p:nvPr/>
          </p:nvSpPr>
          <p:spPr bwMode="auto">
            <a:xfrm rot="8100000">
              <a:off x="1093815" y="741745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63297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그룹 35"/>
          <p:cNvGrpSpPr/>
          <p:nvPr/>
        </p:nvGrpSpPr>
        <p:grpSpPr>
          <a:xfrm>
            <a:off x="55690" y="9329"/>
            <a:ext cx="2104712" cy="446276"/>
            <a:chOff x="55690" y="9329"/>
            <a:chExt cx="2104712" cy="446276"/>
          </a:xfrm>
        </p:grpSpPr>
        <p:sp>
          <p:nvSpPr>
            <p:cNvPr id="37" name="Freeform 8"/>
            <p:cNvSpPr>
              <a:spLocks/>
            </p:cNvSpPr>
            <p:nvPr/>
          </p:nvSpPr>
          <p:spPr bwMode="auto">
            <a:xfrm rot="4608704">
              <a:off x="367726" y="109541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45561" y="9329"/>
              <a:ext cx="1714841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300" b="1" i="1" dirty="0">
                  <a:solidFill>
                    <a:schemeClr val="bg1"/>
                  </a:solidFill>
                </a:rPr>
                <a:t>추진 일정</a:t>
              </a:r>
              <a:endParaRPr lang="en-US" altLang="ko-KR" sz="2300" b="1" i="1" dirty="0">
                <a:solidFill>
                  <a:schemeClr val="bg1"/>
                </a:solidFill>
              </a:endParaRPr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auto">
            <a:xfrm rot="6515557">
              <a:off x="55690" y="238043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7"/>
            <p:cNvSpPr>
              <a:spLocks noEditPoints="1"/>
            </p:cNvSpPr>
            <p:nvPr/>
          </p:nvSpPr>
          <p:spPr bwMode="auto">
            <a:xfrm rot="8100000">
              <a:off x="184519" y="43219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695700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2711450" y="25257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1264598"/>
              </p:ext>
            </p:extLst>
          </p:nvPr>
        </p:nvGraphicFramePr>
        <p:xfrm>
          <a:off x="1631730" y="1019500"/>
          <a:ext cx="10026870" cy="5289206"/>
        </p:xfrm>
        <a:graphic>
          <a:graphicData uri="http://schemas.openxmlformats.org/drawingml/2006/table">
            <a:tbl>
              <a:tblPr/>
              <a:tblGrid>
                <a:gridCol w="174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22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91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92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일자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주요 추진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05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1~2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주제 선정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제안서 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PPT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발표 및 과제계획서 제출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b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74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지도 교수 및 회사 이사와 면담을 통해 진행 방향과 방법에 대해 논의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Drools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엔진 및 </a:t>
                      </a:r>
                      <a:r>
                        <a:rPr lang="en-US" altLang="ko-KR" sz="1500" b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jBPM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문서를 익힘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b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88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최종 구매 물품 확정 및 구매 신청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팀원들과 함께 </a:t>
                      </a:r>
                      <a:r>
                        <a:rPr lang="ko-KR" altLang="en-US" sz="1500" b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아두이노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및 센서 사용법 습득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Drools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엔진 및 </a:t>
                      </a:r>
                      <a:r>
                        <a:rPr lang="en-US" altLang="ko-KR" sz="1500" b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jBPM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문서를 익힘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b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29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1~2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라이브러리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b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673249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6765963"/>
              </p:ext>
            </p:extLst>
          </p:nvPr>
        </p:nvGraphicFramePr>
        <p:xfrm>
          <a:off x="1631730" y="1019500"/>
          <a:ext cx="10026870" cy="5289206"/>
        </p:xfrm>
        <a:graphic>
          <a:graphicData uri="http://schemas.openxmlformats.org/drawingml/2006/table">
            <a:tbl>
              <a:tblPr/>
              <a:tblGrid>
                <a:gridCol w="174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22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91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92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일자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주요 추진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05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라이브러리 개발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중간 고사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74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라이브러리 개발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회사 이사에게 보고 및 자문을 받음으로 개발 방향 재확인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준비한 건물 모델에 센서와 </a:t>
                      </a:r>
                      <a:r>
                        <a:rPr lang="ko-KR" altLang="en-US" sz="150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아두이노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설치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88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의뢰자에게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최종 </a:t>
                      </a:r>
                      <a:r>
                        <a:rPr lang="ko-KR" altLang="en-US" sz="150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개발물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및 건물 모델 보고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시물레이션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및 오류 수정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29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최종시연 및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기말고사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55690" y="9329"/>
            <a:ext cx="2104712" cy="446276"/>
            <a:chOff x="55690" y="9329"/>
            <a:chExt cx="2104712" cy="446276"/>
          </a:xfrm>
        </p:grpSpPr>
        <p:sp>
          <p:nvSpPr>
            <p:cNvPr id="10" name="Freeform 8"/>
            <p:cNvSpPr>
              <a:spLocks/>
            </p:cNvSpPr>
            <p:nvPr/>
          </p:nvSpPr>
          <p:spPr bwMode="auto">
            <a:xfrm rot="4608704">
              <a:off x="367726" y="109541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5561" y="9329"/>
              <a:ext cx="1714841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300" b="1" i="1" dirty="0">
                  <a:solidFill>
                    <a:schemeClr val="bg1"/>
                  </a:solidFill>
                </a:rPr>
                <a:t>추진 일정</a:t>
              </a:r>
              <a:endParaRPr lang="en-US" altLang="ko-KR" sz="2300" b="1" i="1" dirty="0">
                <a:solidFill>
                  <a:schemeClr val="bg1"/>
                </a:solidFill>
              </a:endParaRPr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 rot="6515557">
              <a:off x="55690" y="238043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 rot="8100000">
              <a:off x="184519" y="43219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6204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55690" y="9329"/>
            <a:ext cx="2104712" cy="446276"/>
            <a:chOff x="55690" y="9329"/>
            <a:chExt cx="2104712" cy="446276"/>
          </a:xfrm>
        </p:grpSpPr>
        <p:sp>
          <p:nvSpPr>
            <p:cNvPr id="10" name="Freeform 8"/>
            <p:cNvSpPr>
              <a:spLocks/>
            </p:cNvSpPr>
            <p:nvPr/>
          </p:nvSpPr>
          <p:spPr bwMode="auto">
            <a:xfrm rot="4608704">
              <a:off x="367726" y="109541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5561" y="9329"/>
              <a:ext cx="1714841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300" b="1" i="1" dirty="0">
                  <a:solidFill>
                    <a:schemeClr val="bg1"/>
                  </a:solidFill>
                </a:rPr>
                <a:t>회의 내용</a:t>
              </a:r>
              <a:endParaRPr lang="en-US" altLang="ko-KR" sz="2300" b="1" i="1" dirty="0">
                <a:solidFill>
                  <a:schemeClr val="bg1"/>
                </a:solidFill>
              </a:endParaRPr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 rot="6515557">
              <a:off x="55690" y="238043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 rot="8100000">
              <a:off x="184519" y="43219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444205" y="971550"/>
            <a:ext cx="1638300" cy="533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2017.03.10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444205" y="2476500"/>
            <a:ext cx="1638300" cy="533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2017.03.13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427464" y="3981450"/>
            <a:ext cx="1638300" cy="533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2017.03.16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431474" y="5350329"/>
            <a:ext cx="1638300" cy="533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2017.03.27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069774" y="971551"/>
            <a:ext cx="6878806" cy="1002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b="1" dirty="0">
              <a:solidFill>
                <a:schemeClr val="tx1"/>
              </a:solidFill>
              <a:latin typeface="+mn-ea"/>
            </a:endParaRPr>
          </a:p>
          <a:p>
            <a:r>
              <a:rPr lang="ko-KR" altLang="ko-KR" b="1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+mn-ea"/>
              </a:rPr>
              <a:t>· </a:t>
            </a:r>
            <a:r>
              <a:rPr lang="ko-KR" altLang="ko-KR" b="1" dirty="0">
                <a:solidFill>
                  <a:schemeClr val="tx1"/>
                </a:solidFill>
                <a:latin typeface="+mn-ea"/>
              </a:rPr>
              <a:t>지도 교수인 류은경 교수님과 면담</a:t>
            </a:r>
            <a:r>
              <a:rPr lang="en-GB" altLang="ko-KR" b="1" dirty="0">
                <a:solidFill>
                  <a:schemeClr val="tx1"/>
                </a:solidFill>
                <a:latin typeface="+mn-ea"/>
              </a:rPr>
              <a:t>, </a:t>
            </a:r>
            <a:r>
              <a:rPr lang="ko-KR" altLang="ko-KR" b="1" dirty="0">
                <a:solidFill>
                  <a:schemeClr val="tx1"/>
                </a:solidFill>
                <a:latin typeface="+mn-ea"/>
              </a:rPr>
              <a:t>과제 세부 사항 전달받음</a:t>
            </a:r>
            <a:endParaRPr lang="en-US" altLang="ko-KR" b="1" dirty="0">
              <a:solidFill>
                <a:schemeClr val="tx1"/>
              </a:solidFill>
              <a:latin typeface="+mn-ea"/>
            </a:endParaRPr>
          </a:p>
          <a:p>
            <a:endParaRPr lang="en-US" altLang="ko-KR" sz="1100" b="1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tx1"/>
                </a:solidFill>
                <a:latin typeface="+mn-ea"/>
              </a:rPr>
              <a:t> · </a:t>
            </a:r>
            <a:r>
              <a:rPr lang="ko-KR" altLang="ko-KR" b="1" dirty="0">
                <a:solidFill>
                  <a:schemeClr val="tx1"/>
                </a:solidFill>
                <a:latin typeface="+mn-ea"/>
              </a:rPr>
              <a:t>정명훈 이사 연락처 수령 및 인사</a:t>
            </a:r>
          </a:p>
          <a:p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082505" y="2476500"/>
            <a:ext cx="6878806" cy="1002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  <a:latin typeface="+mn-ea"/>
              </a:rPr>
              <a:t> · </a:t>
            </a:r>
            <a:r>
              <a:rPr lang="ko-KR" altLang="ko-KR" b="1" dirty="0">
                <a:solidFill>
                  <a:schemeClr val="tx1"/>
                </a:solidFill>
                <a:latin typeface="+mn-ea"/>
              </a:rPr>
              <a:t>정명훈 이사에게 주제에 대한 자세한 브리핑 및 방향 설계 받음</a:t>
            </a:r>
          </a:p>
          <a:p>
            <a:endParaRPr lang="en-US" altLang="ko-KR" sz="1100" b="1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tx1"/>
                </a:solidFill>
                <a:latin typeface="+mn-ea"/>
              </a:rPr>
              <a:t> · </a:t>
            </a:r>
            <a:r>
              <a:rPr lang="ko-KR" altLang="ko-KR" b="1" dirty="0">
                <a:solidFill>
                  <a:schemeClr val="tx1"/>
                </a:solidFill>
                <a:latin typeface="+mn-ea"/>
              </a:rPr>
              <a:t>수행계획서 및 </a:t>
            </a:r>
            <a:r>
              <a:rPr lang="en-US" altLang="ko-KR" b="1" dirty="0">
                <a:solidFill>
                  <a:schemeClr val="tx1"/>
                </a:solidFill>
                <a:latin typeface="+mn-ea"/>
              </a:rPr>
              <a:t>PPT </a:t>
            </a:r>
            <a:r>
              <a:rPr lang="ko-KR" altLang="ko-KR" b="1" dirty="0">
                <a:solidFill>
                  <a:schemeClr val="tx1"/>
                </a:solidFill>
                <a:latin typeface="+mn-ea"/>
              </a:rPr>
              <a:t>제작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069774" y="3981450"/>
            <a:ext cx="6878806" cy="1002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ko-KR" b="1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+mn-ea"/>
              </a:rPr>
              <a:t>· </a:t>
            </a:r>
            <a:r>
              <a:rPr lang="ko-KR" altLang="ko-KR" b="1" dirty="0">
                <a:solidFill>
                  <a:schemeClr val="tx1"/>
                </a:solidFill>
              </a:rPr>
              <a:t>스토리 설계 및 정명훈 이사에게 보고 </a:t>
            </a:r>
            <a:endParaRPr lang="ko-KR" altLang="ko-KR" b="1" dirty="0">
              <a:solidFill>
                <a:schemeClr val="tx1"/>
              </a:solidFill>
              <a:latin typeface="+mn-ea"/>
            </a:endParaRPr>
          </a:p>
          <a:p>
            <a:endParaRPr lang="en-US" altLang="ko-KR" sz="1100" b="1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tx1"/>
                </a:solidFill>
                <a:latin typeface="+mn-ea"/>
              </a:rPr>
              <a:t> · </a:t>
            </a:r>
            <a:r>
              <a:rPr lang="ko-KR" altLang="ko-KR" b="1" dirty="0">
                <a:solidFill>
                  <a:schemeClr val="tx1"/>
                </a:solidFill>
              </a:rPr>
              <a:t>구체적인 물품 선정</a:t>
            </a:r>
            <a:r>
              <a:rPr lang="en-GB" altLang="ko-KR" b="1" dirty="0">
                <a:solidFill>
                  <a:schemeClr val="tx1"/>
                </a:solidFill>
              </a:rPr>
              <a:t>  </a:t>
            </a:r>
            <a:r>
              <a:rPr lang="ko-KR" altLang="ko-KR" b="1" dirty="0">
                <a:solidFill>
                  <a:schemeClr val="tx1"/>
                </a:solidFill>
              </a:rPr>
              <a:t>및 구매 신청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082505" y="5353050"/>
            <a:ext cx="6878806" cy="757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+mn-ea"/>
              </a:rPr>
              <a:t>· </a:t>
            </a:r>
            <a:r>
              <a:rPr lang="ko-KR" altLang="ko-KR" b="1" dirty="0">
                <a:solidFill>
                  <a:schemeClr val="tx1"/>
                </a:solidFill>
              </a:rPr>
              <a:t>피드백 받은 사항들 정리 및 진행 보고</a:t>
            </a:r>
            <a:r>
              <a:rPr lang="en-GB" altLang="ko-KR" b="1" dirty="0">
                <a:solidFill>
                  <a:schemeClr val="tx1"/>
                </a:solidFill>
              </a:rPr>
              <a:t>  </a:t>
            </a:r>
            <a:r>
              <a:rPr lang="en-US" altLang="ko-KR" b="1" dirty="0">
                <a:solidFill>
                  <a:schemeClr val="tx1"/>
                </a:solidFill>
              </a:rPr>
              <a:t>PPT </a:t>
            </a:r>
            <a:r>
              <a:rPr lang="ko-KR" altLang="ko-KR" b="1" dirty="0">
                <a:solidFill>
                  <a:schemeClr val="tx1"/>
                </a:solidFill>
              </a:rPr>
              <a:t>작성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및 발표 준비</a:t>
            </a:r>
            <a:endParaRPr lang="ko-KR" altLang="en-US" b="1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5240683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00233" y="-25787"/>
            <a:ext cx="1714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i="1" dirty="0">
                <a:solidFill>
                  <a:schemeClr val="bg1"/>
                </a:solidFill>
              </a:rPr>
              <a:t>진행 상황</a:t>
            </a:r>
          </a:p>
          <a:p>
            <a:r>
              <a:rPr lang="ko-KR" altLang="en-US" sz="2000" b="1" i="1" dirty="0">
                <a:solidFill>
                  <a:schemeClr val="bg1"/>
                </a:solidFill>
              </a:rPr>
              <a:t>  </a:t>
            </a:r>
            <a:r>
              <a:rPr lang="ko-KR" altLang="en-US" b="1" i="1" dirty="0">
                <a:solidFill>
                  <a:schemeClr val="bg1"/>
                </a:solidFill>
              </a:rPr>
              <a:t>재료비 구입</a:t>
            </a:r>
            <a:endParaRPr lang="en-US" altLang="ko-KR" b="1" i="1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2"/>
          <p:cNvCxnSpPr/>
          <p:nvPr/>
        </p:nvCxnSpPr>
        <p:spPr>
          <a:xfrm>
            <a:off x="579700" y="318462"/>
            <a:ext cx="1446047" cy="94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/>
          <p:cNvGrpSpPr/>
          <p:nvPr/>
        </p:nvGrpSpPr>
        <p:grpSpPr>
          <a:xfrm>
            <a:off x="76866" y="142291"/>
            <a:ext cx="448705" cy="327661"/>
            <a:chOff x="964986" y="741745"/>
            <a:chExt cx="448705" cy="327661"/>
          </a:xfrm>
        </p:grpSpPr>
        <p:sp>
          <p:nvSpPr>
            <p:cNvPr id="17" name="Freeform 8"/>
            <p:cNvSpPr>
              <a:spLocks/>
            </p:cNvSpPr>
            <p:nvPr/>
          </p:nvSpPr>
          <p:spPr bwMode="auto">
            <a:xfrm rot="4608704">
              <a:off x="1277022" y="808067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6"/>
            <p:cNvSpPr>
              <a:spLocks/>
            </p:cNvSpPr>
            <p:nvPr/>
          </p:nvSpPr>
          <p:spPr bwMode="auto">
            <a:xfrm rot="6515557">
              <a:off x="964986" y="936569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 rot="8100000">
              <a:off x="1093815" y="741745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1026" name="Picture 2" descr="C:\Users\진주\Desktop\캡처1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860" y="1163312"/>
            <a:ext cx="2226427" cy="3248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진주\Desktop\종프1\건축나무모형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5534" y="2391560"/>
            <a:ext cx="1776412" cy="202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4876" y="1552930"/>
            <a:ext cx="3331004" cy="2859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직사각형 19"/>
          <p:cNvSpPr/>
          <p:nvPr/>
        </p:nvSpPr>
        <p:spPr>
          <a:xfrm>
            <a:off x="1438460" y="5134473"/>
            <a:ext cx="1638300" cy="533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재료비 구입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5421228" y="5134473"/>
            <a:ext cx="1638300" cy="533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여러 센서들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9194590" y="5134473"/>
            <a:ext cx="1638300" cy="533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건축 모형</a:t>
            </a:r>
          </a:p>
        </p:txBody>
      </p:sp>
    </p:spTree>
    <p:extLst>
      <p:ext uri="{BB962C8B-B14F-4D97-AF65-F5344CB8AC3E}">
        <p14:creationId xmlns:p14="http://schemas.microsoft.com/office/powerpoint/2010/main" val="22595910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1131</TotalTime>
  <Words>668</Words>
  <Application>Microsoft Office PowerPoint</Application>
  <PresentationFormat>와이드스크린</PresentationFormat>
  <Paragraphs>129</Paragraphs>
  <Slides>13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HY견고딕</vt:lpstr>
      <vt:lpstr>맑은 고딕</vt:lpstr>
      <vt:lpstr>Arial</vt:lpstr>
      <vt:lpstr>Calibri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com</dc:creator>
  <cp:lastModifiedBy>LEEJANG HUN</cp:lastModifiedBy>
  <cp:revision>97</cp:revision>
  <dcterms:created xsi:type="dcterms:W3CDTF">2016-12-14T05:31:33Z</dcterms:created>
  <dcterms:modified xsi:type="dcterms:W3CDTF">2017-03-28T06:53:41Z</dcterms:modified>
</cp:coreProperties>
</file>

<file path=docProps/thumbnail.jpeg>
</file>